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37" r:id="rId2"/>
    <p:sldId id="458" r:id="rId3"/>
    <p:sldId id="433" r:id="rId4"/>
    <p:sldId id="355" r:id="rId5"/>
    <p:sldId id="440" r:id="rId6"/>
    <p:sldId id="438" r:id="rId7"/>
    <p:sldId id="446" r:id="rId8"/>
    <p:sldId id="402" r:id="rId9"/>
    <p:sldId id="403" r:id="rId10"/>
    <p:sldId id="407" r:id="rId11"/>
    <p:sldId id="408" r:id="rId12"/>
    <p:sldId id="409" r:id="rId13"/>
    <p:sldId id="410" r:id="rId14"/>
    <p:sldId id="411" r:id="rId15"/>
    <p:sldId id="464" r:id="rId16"/>
    <p:sldId id="463" r:id="rId17"/>
    <p:sldId id="413" r:id="rId18"/>
    <p:sldId id="412" r:id="rId19"/>
    <p:sldId id="460" r:id="rId20"/>
    <p:sldId id="455" r:id="rId21"/>
    <p:sldId id="447" r:id="rId22"/>
    <p:sldId id="371" r:id="rId23"/>
    <p:sldId id="462" r:id="rId24"/>
    <p:sldId id="449" r:id="rId25"/>
    <p:sldId id="450" r:id="rId26"/>
    <p:sldId id="448" r:id="rId27"/>
    <p:sldId id="369" r:id="rId28"/>
    <p:sldId id="452" r:id="rId29"/>
    <p:sldId id="453" r:id="rId30"/>
    <p:sldId id="454" r:id="rId31"/>
    <p:sldId id="434" r:id="rId32"/>
    <p:sldId id="424" r:id="rId33"/>
    <p:sldId id="400" r:id="rId34"/>
    <p:sldId id="437" r:id="rId35"/>
    <p:sldId id="414" r:id="rId36"/>
    <p:sldId id="436" r:id="rId3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189" userDrawn="1">
          <p15:clr>
            <a:srgbClr val="A4A3A4"/>
          </p15:clr>
        </p15:guide>
        <p15:guide id="3" orient="horz" pos="3339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512EF27-334B-8E26-BB99-14621CA6716C}" name="Miina Mäki" initials="MM" userId="S::miina.maki@jnfoundation.fi::6798f989-417c-4e13-9920-d3f821aca004" providerId="AD"/>
  <p188:author id="{58AEFD5E-73FD-568C-75D8-3A18419EE2E1}" name="Kati Lomma-Ketonen" initials="KL" userId="8a8b01206afb6321" providerId="Windows Live"/>
  <p188:author id="{1217F5F2-D1EE-8CDE-8FD1-7244D107D20D}" name="Säde Mäkipää" initials="SM" userId="S::sade.makipaa@jnfoundation.fi::660df385-cbb7-4912-ae58-3ff23e29485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i Lomma-Ketonen" initials="KL" lastIdx="4" clrIdx="0">
    <p:extLst>
      <p:ext uri="{19B8F6BF-5375-455C-9EA6-DF929625EA0E}">
        <p15:presenceInfo xmlns:p15="http://schemas.microsoft.com/office/powerpoint/2012/main" userId="8a8b01206afb632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E3FC"/>
    <a:srgbClr val="5A5B99"/>
    <a:srgbClr val="846D65"/>
    <a:srgbClr val="898C9A"/>
    <a:srgbClr val="41AA34"/>
    <a:srgbClr val="009245"/>
    <a:srgbClr val="072159"/>
    <a:srgbClr val="276C3B"/>
    <a:srgbClr val="60BF6B"/>
    <a:srgbClr val="7CB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73"/>
    <p:restoredTop sz="73522"/>
  </p:normalViewPr>
  <p:slideViewPr>
    <p:cSldViewPr snapToGrid="0" snapToObjects="1">
      <p:cViewPr varScale="1">
        <p:scale>
          <a:sx n="160" d="100"/>
          <a:sy n="160" d="100"/>
        </p:scale>
        <p:origin x="3584" y="184"/>
      </p:cViewPr>
      <p:guideLst>
        <p:guide orient="horz" pos="4110"/>
        <p:guide pos="189"/>
        <p:guide orient="horz" pos="3339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50" d="100"/>
          <a:sy n="50" d="100"/>
        </p:scale>
        <p:origin x="1784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9AB824D-54F5-A84A-A289-3A14E1A18AD2}" type="datetimeFigureOut">
              <a:rPr lang="en-US"/>
              <a:pPr>
                <a:defRPr/>
              </a:pPr>
              <a:t>12/5/23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547124-3C29-5545-85D3-5E599F4E7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27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363698B-8336-1A49-A6FA-904C7A61D4C4}" type="datetimeFigureOut">
              <a:rPr lang="en-US"/>
              <a:pPr>
                <a:defRPr/>
              </a:pPr>
              <a:t>12/5/23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DE24D10-2991-434C-BC75-EF0371F8D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36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dirty="0"/>
              <a:t>JNS_Kisa16_halli_kuva_Anders_Koponen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24D10-2991-434C-BC75-EF0371F8D1C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97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altLang="fi-FI" sz="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-webkit-standar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i-FI" altLang="fi-FI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</a:br>
            <a:endParaRPr kumimoji="0" lang="fi-FI" altLang="fi-FI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-webkit-standard"/>
            </a:endParaRP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24D10-2991-434C-BC75-EF0371F8D1C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40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altLang="fi-FI" sz="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-webkit-standar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i-FI" altLang="fi-FI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</a:br>
            <a:endParaRPr kumimoji="0" lang="fi-FI" altLang="fi-FI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-webkit-standard"/>
            </a:endParaRP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24D10-2991-434C-BC75-EF0371F8D1C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60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altLang="fi-FI" sz="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-webkit-standard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i-FI" altLang="fi-FI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</a:br>
            <a:endParaRPr kumimoji="0" lang="fi-FI" altLang="fi-FI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-webkit-standard"/>
            </a:endParaRP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24D10-2991-434C-BC75-EF0371F8D1C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31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24D10-2991-434C-BC75-EF0371F8D1C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91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www.menti.com</a:t>
            </a:r>
            <a:r>
              <a:rPr lang="fi-FI" dirty="0"/>
              <a:t> </a:t>
            </a:r>
            <a:r>
              <a:rPr lang="fi-FI" dirty="0" err="1"/>
              <a:t>jpoonas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24D10-2991-434C-BC75-EF0371F8D1C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92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24D10-2991-434C-BC75-EF0371F8D1C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75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24D10-2991-434C-BC75-EF0371F8D1C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38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FI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Kokeile, miten omat valintasi vaikuttavat Itämeren kuntoon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FI" sz="1800" dirty="0">
                <a:solidFill>
                  <a:srgbClr val="1155C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https://www.splashgame.fi/fi-FI/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FI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Veden alla / Under ytan -elokuva (lähde: Nannut-hanke):</a:t>
            </a:r>
            <a:endParaRPr lang="en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FI" sz="1800" dirty="0">
                <a:solidFill>
                  <a:srgbClr val="1155C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https://www.youtube.com/watch?v=ovCSPIFe6Ig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FI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uvia ja videoita Suomen rannikolta löytyvistä lajeista:</a:t>
            </a:r>
            <a:endParaRPr lang="en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FI" sz="1800" dirty="0">
                <a:solidFill>
                  <a:srgbClr val="1155C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https://meriopas.ymparisto.fi/meriopas/menu/spatialInfo/60.25000,23.75000/8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FI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Alkuvuodesta 2020 aukeava: </a:t>
            </a:r>
            <a:r>
              <a:rPr lang="en-FI" sz="1800" dirty="0">
                <a:solidFill>
                  <a:srgbClr val="1155C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www.itämeri.fi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FI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Rakkaudesta lajiin: 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MIchael Haldin suojelee kapearakkolevää. Video:</a:t>
            </a:r>
            <a:endParaRPr lang="en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FI" sz="1800" dirty="0">
                <a:solidFill>
                  <a:srgbClr val="1155C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https://www.youtube.com/watch?v=mWXrNEQSLHA&amp;feature=youtu.be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Rakkohaurun (rakkolevä) merkityksen käsittelyn yhteydessä voit näyttää videon </a:t>
            </a:r>
            <a:r>
              <a:rPr lang="en-FI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-BoldMT"/>
                <a:cs typeface="Calibri" panose="020F0502020204030204" pitchFamily="34" charset="0"/>
              </a:rPr>
              <a:t>”Rakkaudesta lajiin”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Videolla sympaattinen Michael Haldin Mets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ä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hallituksesta kertoo, kuinka It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ä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merta ja</a:t>
            </a:r>
            <a:r>
              <a:rPr lang="en-FI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rakkohaurua tutkitaan. Introna videolle voit kertoa (varsinkin pienemmille lapsille</a:t>
            </a:r>
            <a:r>
              <a:rPr lang="en-FI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kiinnostavaa tietoa!), ett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ä 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pienen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ä 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Michael Haldin ihaili Pelle Pelotonta ja isona h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ä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nest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ä</a:t>
            </a:r>
            <a:r>
              <a:rPr lang="en-FI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rialMT"/>
                <a:cs typeface="Times New Roman" panose="02020603050405020304" pitchFamily="18" charset="0"/>
              </a:rPr>
              <a:t> 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tuli meribiologi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, merten tutkija, luonnon ”tohtori”. Into Itä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meren tutkimiseen ja</a:t>
            </a:r>
            <a:r>
              <a:rPr lang="en-FI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suojelemiseen ei ole laantunut, p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ä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invastoin. Nyky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ää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Michael Haldin tutkii ja kartoittaa</a:t>
            </a:r>
            <a:r>
              <a:rPr lang="en-FI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vedenalaista kasvillisuutta lentokoneesta ammutuilla lasers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ä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teill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ä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Videon kesto on 2:57.</a:t>
            </a:r>
            <a:endParaRPr lang="en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Suora linkki videoon: </a:t>
            </a:r>
            <a:r>
              <a:rPr lang="en-FI" sz="18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http://tinyurl.com/rakkoleva</a:t>
            </a:r>
            <a:endParaRPr lang="en-FI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FI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Tätä tapahtuu joka päivä Itämerellä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Video, WWF Suomi:</a:t>
            </a:r>
            <a:endParaRPr lang="en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FI" sz="1800" dirty="0">
                <a:solidFill>
                  <a:srgbClr val="1155C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https://www.youtube.com/watch?v=Fj-a8emQmMU&amp;feature=youtu.be</a:t>
            </a:r>
            <a:endParaRPr lang="en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Lyhyt video, joka konkretisoi Itämeren ravinnekuormitusta ja haitallisten aineiden päästöjä.</a:t>
            </a:r>
            <a:endParaRPr lang="en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Voit näyttää tämän keskustelun herättelijänä 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“Miten ihmisen toiminta vaikuttaa Itämereen”</a:t>
            </a:r>
            <a:endParaRPr lang="en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osion yhteydessä. (l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ö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ytyy klikkaamalla yllä olevaa linkkiä tai osoitteesta:</a:t>
            </a:r>
            <a:endParaRPr lang="en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FI" sz="18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http://tinyurl.com/tapahtuuitamerella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T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ä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ä 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tapahtuu joka p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ä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ä 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ä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merell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ä 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(WWF:n video).</a:t>
            </a:r>
            <a:endParaRPr lang="en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Videon her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ä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tt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ä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mist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ä 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ajatuksista voi hetken aikaa keskustella, varsinkin pienempien</a:t>
            </a:r>
            <a:r>
              <a:rPr lang="en-FI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oppilaiden kanssa.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i-FI" sz="1200" b="1" dirty="0">
                <a:solidFill>
                  <a:schemeClr val="bg1"/>
                </a:solidFill>
              </a:rPr>
              <a:t>Metsähallituksen meritiimi kartoittaa merenpohjaa Saaristomeren ja Selkämeren kansallispuistoissa</a:t>
            </a:r>
            <a:r>
              <a:rPr lang="fi-FI" sz="1200" dirty="0">
                <a:solidFill>
                  <a:schemeClr val="bg1"/>
                </a:solidFill>
              </a:rPr>
              <a:t>, MH luontopalvelut:</a:t>
            </a:r>
            <a:endParaRPr lang="fi-FI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 err="1"/>
              <a:t>https</a:t>
            </a:r>
            <a:r>
              <a:rPr lang="fi-FI" sz="1200" dirty="0"/>
              <a:t>://</a:t>
            </a:r>
            <a:r>
              <a:rPr lang="fi-FI" sz="1200" dirty="0" err="1"/>
              <a:t>youtu.be</a:t>
            </a:r>
            <a:r>
              <a:rPr lang="fi-FI" sz="1200" dirty="0"/>
              <a:t>/</a:t>
            </a:r>
            <a:r>
              <a:rPr lang="fi-FI" sz="1200" dirty="0" err="1"/>
              <a:t>CWXjttrALRI</a:t>
            </a:r>
            <a:endParaRPr lang="fi-FI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i-FI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dirty="0">
                <a:solidFill>
                  <a:schemeClr val="bg1"/>
                </a:solidFill>
              </a:rPr>
              <a:t>Itämeri on kuin aikakone - </a:t>
            </a:r>
            <a:r>
              <a:rPr lang="fi-FI" sz="1200" b="1" dirty="0" err="1">
                <a:solidFill>
                  <a:schemeClr val="bg1"/>
                </a:solidFill>
              </a:rPr>
              <a:t>The</a:t>
            </a:r>
            <a:r>
              <a:rPr lang="fi-FI" sz="1200" b="1" dirty="0">
                <a:solidFill>
                  <a:schemeClr val="bg1"/>
                </a:solidFill>
              </a:rPr>
              <a:t> Baltic </a:t>
            </a:r>
            <a:r>
              <a:rPr lang="fi-FI" sz="1200" b="1" dirty="0" err="1">
                <a:solidFill>
                  <a:schemeClr val="bg1"/>
                </a:solidFill>
              </a:rPr>
              <a:t>Sea</a:t>
            </a:r>
            <a:r>
              <a:rPr lang="fi-FI" sz="1200" b="1" dirty="0">
                <a:solidFill>
                  <a:schemeClr val="bg1"/>
                </a:solidFill>
              </a:rPr>
              <a:t> is </a:t>
            </a:r>
            <a:r>
              <a:rPr lang="fi-FI" sz="1200" b="1" dirty="0" err="1">
                <a:solidFill>
                  <a:schemeClr val="bg1"/>
                </a:solidFill>
              </a:rPr>
              <a:t>like</a:t>
            </a:r>
            <a:r>
              <a:rPr lang="fi-FI" sz="1200" b="1" dirty="0">
                <a:solidFill>
                  <a:schemeClr val="bg1"/>
                </a:solidFill>
              </a:rPr>
              <a:t> a </a:t>
            </a:r>
            <a:r>
              <a:rPr lang="fi-FI" sz="1200" b="1" dirty="0" err="1">
                <a:solidFill>
                  <a:schemeClr val="bg1"/>
                </a:solidFill>
              </a:rPr>
              <a:t>time</a:t>
            </a:r>
            <a:r>
              <a:rPr lang="fi-FI" sz="1200" b="1" dirty="0">
                <a:solidFill>
                  <a:schemeClr val="bg1"/>
                </a:solidFill>
              </a:rPr>
              <a:t> </a:t>
            </a:r>
            <a:r>
              <a:rPr lang="fi-FI" sz="1200" b="1" dirty="0" err="1">
                <a:solidFill>
                  <a:schemeClr val="bg1"/>
                </a:solidFill>
              </a:rPr>
              <a:t>machine</a:t>
            </a:r>
            <a:r>
              <a:rPr lang="fi-FI" sz="1200" b="1" dirty="0">
                <a:solidFill>
                  <a:schemeClr val="bg1"/>
                </a:solidFill>
              </a:rPr>
              <a:t>: </a:t>
            </a:r>
            <a:br>
              <a:rPr lang="fi-FI" sz="1200" dirty="0">
                <a:solidFill>
                  <a:schemeClr val="bg1"/>
                </a:solidFill>
              </a:rPr>
            </a:br>
            <a:r>
              <a:rPr lang="fi-FI" sz="1200" dirty="0" err="1">
                <a:solidFill>
                  <a:schemeClr val="bg1"/>
                </a:solidFill>
              </a:rPr>
              <a:t>https</a:t>
            </a:r>
            <a:r>
              <a:rPr lang="fi-FI" sz="1200" dirty="0">
                <a:solidFill>
                  <a:schemeClr val="bg1"/>
                </a:solidFill>
              </a:rPr>
              <a:t>://</a:t>
            </a:r>
            <a:r>
              <a:rPr lang="fi-FI" sz="1200" dirty="0" err="1">
                <a:solidFill>
                  <a:schemeClr val="bg1"/>
                </a:solidFill>
              </a:rPr>
              <a:t>vimeo.com</a:t>
            </a:r>
            <a:r>
              <a:rPr lang="fi-FI" sz="1200" dirty="0">
                <a:solidFill>
                  <a:schemeClr val="bg1"/>
                </a:solidFill>
              </a:rPr>
              <a:t>/493707875</a:t>
            </a:r>
            <a:endParaRPr lang="fi-FI" sz="1200" dirty="0"/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24D10-2991-434C-BC75-EF0371F8D1C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79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(Tarvitsee toimiakseen internetyhteyden &gt; Videolinkki </a:t>
            </a:r>
            <a:r>
              <a:rPr lang="fi-FI" dirty="0" err="1"/>
              <a:t>Youtubeen</a:t>
            </a:r>
            <a:r>
              <a:rPr lang="fi-FI" dirty="0"/>
              <a:t>: </a:t>
            </a:r>
          </a:p>
          <a:p>
            <a:endParaRPr lang="fi-FI" dirty="0"/>
          </a:p>
          <a:p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youtu.be</a:t>
            </a:r>
            <a:r>
              <a:rPr lang="fi-FI" dirty="0"/>
              <a:t>/Fj-a8emQmMU</a:t>
            </a:r>
          </a:p>
          <a:p>
            <a:endParaRPr lang="fi-FI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Tätä tapahtuu joka päivä Itämerellä, WWF Suomi</a:t>
            </a:r>
            <a:endParaRPr lang="fi-FI" dirty="0"/>
          </a:p>
          <a:p>
            <a:endParaRPr lang="fi-FI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/>
              <a:t>Metsähallituksen meritiimi kartoittaa merenpohjaa Saaristomeren ja Selkämeren kansallispuistoissa, MH luontopalvelut</a:t>
            </a:r>
            <a:endParaRPr lang="fi-FI" sz="1200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24D10-2991-434C-BC75-EF0371F8D1C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27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(Tarvitsee toimiakseen internetyhteyden &gt; Videolinkki </a:t>
            </a:r>
            <a:r>
              <a:rPr lang="fi-FI" dirty="0" err="1"/>
              <a:t>Youtubeen</a:t>
            </a:r>
            <a:r>
              <a:rPr lang="fi-FI" dirty="0"/>
              <a:t>: </a:t>
            </a:r>
          </a:p>
          <a:p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youtu.be</a:t>
            </a:r>
            <a:r>
              <a:rPr lang="fi-FI" dirty="0"/>
              <a:t>/</a:t>
            </a:r>
            <a:r>
              <a:rPr lang="fi-FI" dirty="0" err="1"/>
              <a:t>mWXrNEQSLHA</a:t>
            </a:r>
            <a:endParaRPr lang="fi-FI" dirty="0"/>
          </a:p>
          <a:p>
            <a:endParaRPr lang="fi-FI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/>
              <a:t>Rakkaudesta lajiin: Michael </a:t>
            </a:r>
            <a:r>
              <a:rPr lang="fi-FI" sz="1200" dirty="0" err="1"/>
              <a:t>Haldin</a:t>
            </a:r>
            <a:r>
              <a:rPr lang="fi-FI" sz="1200" dirty="0"/>
              <a:t> suojelee kapearakkolevää</a:t>
            </a:r>
            <a:r>
              <a:rPr lang="fi-FI" sz="1200" dirty="0">
                <a:solidFill>
                  <a:srgbClr val="222222"/>
                </a:solidFill>
                <a:latin typeface="Arial" panose="020B0604020202020204" pitchFamily="34" charset="0"/>
              </a:rPr>
              <a:t>, MH luontopalvelut</a:t>
            </a:r>
            <a:endParaRPr lang="fi-FI" sz="1200" dirty="0"/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24D10-2991-434C-BC75-EF0371F8D1C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76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24D10-2991-434C-BC75-EF0371F8D1C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537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24D10-2991-434C-BC75-EF0371F8D1C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5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ALUSTUS-osio</a:t>
            </a:r>
          </a:p>
          <a:p>
            <a:pPr rtl="0" fontAlgn="base"/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Luontoliiton värit j brändiohje:</a:t>
            </a:r>
          </a:p>
          <a:p>
            <a:pPr rtl="0" fontAlgn="base"/>
            <a:r>
              <a:rPr lang="fi-FI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://</a:t>
            </a:r>
            <a:r>
              <a:rPr lang="fi-FI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luontoliitto.kuvat.fi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/kuvat/Br%C3%A4ndi-ilme,+logot+ja+graafiset+elementit/Br%C3%A4ndi-ilme+ja+logot/Luontoliitto_graafinen_ohjeisto_2023_V1.0.pdf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24D10-2991-434C-BC75-EF0371F8D1C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51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24D10-2991-434C-BC75-EF0371F8D1C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27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24D10-2991-434C-BC75-EF0371F8D1C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94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  <a:p>
            <a:r>
              <a:rPr lang="fi-FI" dirty="0"/>
              <a:t>Lisenssi </a:t>
            </a:r>
            <a:r>
              <a:rPr lang="fi-FI" dirty="0" err="1"/>
              <a:t>shutterstock</a:t>
            </a:r>
            <a:r>
              <a:rPr lang="fi-FI" dirty="0"/>
              <a:t>. OK: 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www.shutterstock.com</a:t>
            </a:r>
            <a:r>
              <a:rPr lang="fi-FI" dirty="0"/>
              <a:t>/</a:t>
            </a:r>
            <a:r>
              <a:rPr lang="fi-FI" dirty="0" err="1"/>
              <a:t>fi</a:t>
            </a:r>
            <a:r>
              <a:rPr lang="fi-FI" dirty="0"/>
              <a:t>/image-</a:t>
            </a:r>
            <a:r>
              <a:rPr lang="fi-FI" dirty="0" err="1"/>
              <a:t>photo</a:t>
            </a:r>
            <a:r>
              <a:rPr lang="fi-FI" dirty="0"/>
              <a:t>/porpoise-sighted-baltic-sea-right-next-2015522087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24D10-2991-434C-BC75-EF0371F8D1C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96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24D10-2991-434C-BC75-EF0371F8D1C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37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24D10-2991-434C-BC75-EF0371F8D1C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68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24D10-2991-434C-BC75-EF0371F8D1C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67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7D7A9C6-7A0A-0A4B-9646-7333D9246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99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75" y="5267775"/>
            <a:ext cx="11125051" cy="1069975"/>
          </a:xfrm>
        </p:spPr>
        <p:txBody>
          <a:bodyPr anchor="ctr" anchorCtr="0"/>
          <a:lstStyle>
            <a:lvl1pPr algn="ctr">
              <a:defRPr sz="3800">
                <a:latin typeface="Trebuchet MS" panose="020B0703020202090204" pitchFamily="34" charset="0"/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758AB5-223F-7F44-B220-79AD15F47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99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734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3385184"/>
            <a:ext cx="11084560" cy="1069975"/>
          </a:xfrm>
        </p:spPr>
        <p:txBody>
          <a:bodyPr anchor="t" anchorCtr="0"/>
          <a:lstStyle>
            <a:lvl1pPr algn="ctr">
              <a:defRPr sz="4000">
                <a:latin typeface="Trebuchet MS" panose="020B0703020202090204" pitchFamily="34" charset="0"/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758AB5-223F-7F44-B220-79AD15F47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99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013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E3EEFC9-F5BD-E04C-B62B-4CA467CC1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99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165109-0C1C-924F-B0A1-79F59675EF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7708" y="390329"/>
            <a:ext cx="5463917" cy="1013598"/>
          </a:xfrm>
        </p:spPr>
        <p:txBody>
          <a:bodyPr/>
          <a:lstStyle>
            <a:lvl1pPr marL="0" indent="0">
              <a:buFontTx/>
              <a:buNone/>
              <a:defRPr sz="320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E3EEFC9-F5BD-E04C-B62B-4CA467CC1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99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165109-0C1C-924F-B0A1-79F59675EF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7708" y="390329"/>
            <a:ext cx="5661073" cy="1013598"/>
          </a:xfrm>
        </p:spPr>
        <p:txBody>
          <a:bodyPr rIns="0"/>
          <a:lstStyle>
            <a:lvl1pPr marL="0" indent="0">
              <a:buFontTx/>
              <a:buNone/>
              <a:defRPr sz="320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4717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E3EEFC9-F5BD-E04C-B62B-4CA467CC1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99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82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14DA3E0-B528-8AA8-A08B-4DCA769D1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79" t="4838" r="24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28320" y="701040"/>
            <a:ext cx="11125200" cy="1201019"/>
          </a:xfrm>
        </p:spPr>
        <p:txBody>
          <a:bodyPr lIns="0" rIns="0" anchor="t" anchorCtr="0">
            <a:noAutofit/>
          </a:bodyPr>
          <a:lstStyle>
            <a:lvl1pPr algn="ctr">
              <a:defRPr sz="480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050066-6ACF-C02B-4D9C-092B946793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92882" y="5012239"/>
            <a:ext cx="1542352" cy="1436388"/>
          </a:xfrm>
          <a:prstGeom prst="rect">
            <a:avLst/>
          </a:prstGeom>
        </p:spPr>
      </p:pic>
      <p:pic>
        <p:nvPicPr>
          <p:cNvPr id="10" name="Picture 9" descr="A blue logo with a sailboat&#10;&#10;Description automatically generated">
            <a:extLst>
              <a:ext uri="{FF2B5EF4-FFF2-40B4-BE49-F238E27FC236}">
                <a16:creationId xmlns:a16="http://schemas.microsoft.com/office/drawing/2014/main" id="{B20E16B6-D332-A05A-1842-DBD2A286A3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69925" y="4962346"/>
            <a:ext cx="1559942" cy="156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595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37708" y="390329"/>
            <a:ext cx="11035455" cy="511185"/>
          </a:xfrm>
        </p:spPr>
        <p:txBody>
          <a:bodyPr/>
          <a:lstStyle>
            <a:lvl1pPr marL="0" indent="0">
              <a:buFontTx/>
              <a:buNone/>
              <a:defRPr lang="fi-FI" sz="3200" b="1" kern="1200" dirty="0">
                <a:solidFill>
                  <a:schemeClr val="bg2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</a:lstStyle>
          <a:p>
            <a:pPr marL="0" lv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C244AA0-65C8-7043-8648-DD17796F4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99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4813A1E-6CD9-2C47-BD73-905E2005503A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37708" y="1825624"/>
            <a:ext cx="11035456" cy="391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  <a:lvl2pPr>
              <a:defRPr sz="2000">
                <a:latin typeface="Trebuchet MS" panose="020B0703020202090204" pitchFamily="34" charset="0"/>
              </a:defRPr>
            </a:lvl2pPr>
            <a:lvl3pPr>
              <a:defRPr sz="1800">
                <a:latin typeface="Trebuchet MS" panose="020B0703020202090204" pitchFamily="34" charset="0"/>
              </a:defRPr>
            </a:lvl3pPr>
            <a:lvl5pPr>
              <a:defRPr sz="160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altLang="x-none" dirty="0"/>
              <a:t>Click to edit Master text styles</a:t>
            </a:r>
          </a:p>
          <a:p>
            <a:pPr lvl="1"/>
            <a:r>
              <a:rPr lang="en-US" altLang="x-none" dirty="0"/>
              <a:t>Second level</a:t>
            </a:r>
          </a:p>
          <a:p>
            <a:pPr lvl="2"/>
            <a:r>
              <a:rPr lang="en-US" altLang="x-none" dirty="0"/>
              <a:t>Third level</a:t>
            </a:r>
          </a:p>
          <a:p>
            <a:pPr lvl="4"/>
            <a:r>
              <a:rPr lang="en-US" altLang="x-none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5177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orient="horz" pos="2183">
          <p15:clr>
            <a:srgbClr val="FBAE40"/>
          </p15:clr>
        </p15:guide>
        <p15:guide id="3" orient="horz" pos="2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37708" y="390329"/>
            <a:ext cx="11035455" cy="511185"/>
          </a:xfrm>
        </p:spPr>
        <p:txBody>
          <a:bodyPr/>
          <a:lstStyle>
            <a:lvl1pPr marL="0" indent="0">
              <a:buFontTx/>
              <a:buNone/>
              <a:defRPr lang="fi-FI" sz="3200" b="1" kern="1200" dirty="0">
                <a:solidFill>
                  <a:schemeClr val="bg2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</a:lstStyle>
          <a:p>
            <a:pPr marL="0" lv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C244AA0-65C8-7043-8648-DD17796F4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99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718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  <p15:guide id="2" orient="horz" pos="2183">
          <p15:clr>
            <a:srgbClr val="FBAE40"/>
          </p15:clr>
        </p15:guide>
        <p15:guide id="3" orient="horz" pos="2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37708" y="390329"/>
            <a:ext cx="11035455" cy="511185"/>
          </a:xfrm>
        </p:spPr>
        <p:txBody>
          <a:bodyPr/>
          <a:lstStyle>
            <a:lvl1pPr marL="0" indent="0" algn="ctr">
              <a:buFontTx/>
              <a:buNone/>
              <a:defRPr lang="fi-FI" sz="3200" b="1" kern="1200" dirty="0">
                <a:solidFill>
                  <a:schemeClr val="bg2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</a:lstStyle>
          <a:p>
            <a:pPr marL="0" lv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C244AA0-65C8-7043-8648-DD17796F4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99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034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orient="horz" pos="2183">
          <p15:clr>
            <a:srgbClr val="FBAE40"/>
          </p15:clr>
        </p15:guide>
        <p15:guide id="3" orient="horz" pos="23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6DAC54-F22C-BC4B-9C8E-2EAFAEB1E6C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8A4725-8CA1-2440-BB42-48FFB25E848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fi-FI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7709" y="2248929"/>
            <a:ext cx="5353192" cy="3744097"/>
          </a:xfrm>
        </p:spPr>
        <p:txBody>
          <a:bodyPr rIns="0"/>
          <a:lstStyle>
            <a:lvl1pPr marL="182563" indent="-182563"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tabLst/>
              <a:defRPr sz="2200" b="0">
                <a:solidFill>
                  <a:schemeClr val="bg2"/>
                </a:solidFill>
                <a:latin typeface="Trebuchet MS" panose="020B0703020202090204" pitchFamily="34" charset="0"/>
              </a:defRPr>
            </a:lvl1pPr>
            <a:lvl2pPr marL="742950" indent="-285750">
              <a:buFont typeface="Arial" charset="0"/>
              <a:buChar char="•"/>
              <a:defRPr sz="1800" baseline="0">
                <a:latin typeface="Trebuchet MS" panose="020B0703020202090204" pitchFamily="34" charset="0"/>
                <a:ea typeface="Trebuchet MS" charset="0"/>
                <a:cs typeface="Trebuchet MS" charset="0"/>
              </a:defRPr>
            </a:lvl2pPr>
            <a:lvl3pPr>
              <a:defRPr sz="1600">
                <a:latin typeface="Trebuchet MS" panose="020B0703020202090204" pitchFamily="34" charset="0"/>
              </a:defRPr>
            </a:lvl3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37708" y="390329"/>
            <a:ext cx="5566529" cy="1648536"/>
          </a:xfrm>
        </p:spPr>
        <p:txBody>
          <a:bodyPr/>
          <a:lstStyle>
            <a:lvl1pPr marL="0" indent="0">
              <a:buFontTx/>
              <a:buNone/>
              <a:defRPr lang="fi-FI" sz="3200" b="1" kern="1200" dirty="0">
                <a:solidFill>
                  <a:schemeClr val="bg2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</a:lstStyle>
          <a:p>
            <a:pPr marL="0" lv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2540BC-D187-F144-8DA2-842116694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99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328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83">
          <p15:clr>
            <a:srgbClr val="FBAE40"/>
          </p15:clr>
        </p15:guide>
        <p15:guide id="3" orient="horz" pos="23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r>
              <a:rPr lang="fi-FI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4342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13">
          <p15:clr>
            <a:srgbClr val="FBAE40"/>
          </p15:clr>
        </p15:guide>
        <p15:guide id="2" orient="horz" pos="2183">
          <p15:clr>
            <a:srgbClr val="FBAE40"/>
          </p15:clr>
        </p15:guide>
        <p15:guide id="3" orient="horz" pos="23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-1"/>
            <a:ext cx="12192000" cy="502515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 dirty="0"/>
              <a:t>Drag </a:t>
            </a:r>
            <a:r>
              <a:rPr lang="fi-FI" noProof="0" dirty="0" err="1"/>
              <a:t>picture</a:t>
            </a:r>
            <a:r>
              <a:rPr lang="fi-FI" noProof="0" dirty="0"/>
              <a:t> to </a:t>
            </a:r>
            <a:r>
              <a:rPr lang="fi-FI" noProof="0" dirty="0" err="1"/>
              <a:t>placeholder</a:t>
            </a:r>
            <a:r>
              <a:rPr lang="fi-FI" noProof="0" dirty="0"/>
              <a:t> </a:t>
            </a:r>
            <a:r>
              <a:rPr lang="fi-FI" noProof="0" dirty="0" err="1"/>
              <a:t>or</a:t>
            </a:r>
            <a:r>
              <a:rPr lang="fi-FI" noProof="0" dirty="0"/>
              <a:t> </a:t>
            </a:r>
            <a:r>
              <a:rPr lang="fi-FI" noProof="0" dirty="0" err="1"/>
              <a:t>click</a:t>
            </a:r>
            <a:r>
              <a:rPr lang="fi-FI" noProof="0" dirty="0"/>
              <a:t> </a:t>
            </a:r>
            <a:r>
              <a:rPr lang="fi-FI" noProof="0" dirty="0" err="1"/>
              <a:t>icon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endParaRPr lang="en-US" noProof="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11AD93D-C601-5D4D-9FC5-AD3821B2E9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99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727938" y="5138175"/>
            <a:ext cx="5087817" cy="511185"/>
          </a:xfrm>
        </p:spPr>
        <p:txBody>
          <a:bodyPr/>
          <a:lstStyle>
            <a:lvl1pPr marL="0" indent="0">
              <a:buFontTx/>
              <a:buNone/>
              <a:defRPr lang="fi-FI" sz="3200" b="1" kern="1200" dirty="0">
                <a:solidFill>
                  <a:schemeClr val="bg1"/>
                </a:solidFill>
                <a:latin typeface="+mj-lt"/>
                <a:ea typeface="Segoe Print" panose="02000800000000000000" pitchFamily="2" charset="0"/>
                <a:cs typeface="Segoe Print" panose="02000800000000000000" pitchFamily="2" charset="0"/>
              </a:defRPr>
            </a:lvl1pPr>
          </a:lstStyle>
          <a:p>
            <a:pPr marL="0" lv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17089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orient="horz" pos="2183">
          <p15:clr>
            <a:srgbClr val="FBAE40"/>
          </p15:clr>
        </p15:guide>
        <p15:guide id="3" orient="horz" pos="23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15938" y="3366968"/>
            <a:ext cx="5238000" cy="2566866"/>
          </a:xfrm>
        </p:spPr>
        <p:txBody>
          <a:bodyPr rtlCol="0">
            <a:normAutofit/>
          </a:bodyPr>
          <a:lstStyle/>
          <a:p>
            <a:pPr lvl="0"/>
            <a:r>
              <a:rPr lang="fi-FI" noProof="0" dirty="0"/>
              <a:t>Drag </a:t>
            </a:r>
            <a:r>
              <a:rPr lang="fi-FI" noProof="0" dirty="0" err="1"/>
              <a:t>picture</a:t>
            </a:r>
            <a:r>
              <a:rPr lang="fi-FI" noProof="0" dirty="0"/>
              <a:t> to </a:t>
            </a:r>
            <a:r>
              <a:rPr lang="fi-FI" noProof="0" dirty="0" err="1"/>
              <a:t>placeholder</a:t>
            </a:r>
            <a:r>
              <a:rPr lang="fi-FI" noProof="0" dirty="0"/>
              <a:t> </a:t>
            </a:r>
            <a:r>
              <a:rPr lang="fi-FI" noProof="0" dirty="0" err="1"/>
              <a:t>or</a:t>
            </a:r>
            <a:r>
              <a:rPr lang="fi-FI" noProof="0" dirty="0"/>
              <a:t> </a:t>
            </a:r>
            <a:r>
              <a:rPr lang="fi-FI" noProof="0" dirty="0" err="1"/>
              <a:t>click</a:t>
            </a:r>
            <a:r>
              <a:rPr lang="fi-FI" noProof="0" dirty="0"/>
              <a:t> </a:t>
            </a:r>
            <a:r>
              <a:rPr lang="fi-FI" noProof="0" dirty="0" err="1"/>
              <a:t>icon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endParaRPr lang="en-US" noProof="0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434863" y="390329"/>
            <a:ext cx="5238000" cy="2814689"/>
          </a:xfrm>
        </p:spPr>
        <p:txBody>
          <a:bodyPr rtlCol="0">
            <a:normAutofit/>
          </a:bodyPr>
          <a:lstStyle/>
          <a:p>
            <a:pPr lvl="0"/>
            <a:r>
              <a:rPr lang="fi-FI" noProof="0" dirty="0"/>
              <a:t>Drag </a:t>
            </a:r>
            <a:r>
              <a:rPr lang="fi-FI" noProof="0" dirty="0" err="1"/>
              <a:t>picture</a:t>
            </a:r>
            <a:r>
              <a:rPr lang="fi-FI" noProof="0" dirty="0"/>
              <a:t> to </a:t>
            </a:r>
            <a:r>
              <a:rPr lang="fi-FI" noProof="0" dirty="0" err="1"/>
              <a:t>placeholder</a:t>
            </a:r>
            <a:r>
              <a:rPr lang="fi-FI" noProof="0" dirty="0"/>
              <a:t> </a:t>
            </a:r>
            <a:r>
              <a:rPr lang="fi-FI" noProof="0" dirty="0" err="1"/>
              <a:t>or</a:t>
            </a:r>
            <a:r>
              <a:rPr lang="fi-FI" noProof="0" dirty="0"/>
              <a:t> </a:t>
            </a:r>
            <a:r>
              <a:rPr lang="fi-FI" noProof="0" dirty="0" err="1"/>
              <a:t>click</a:t>
            </a:r>
            <a:r>
              <a:rPr lang="fi-FI" noProof="0" dirty="0"/>
              <a:t> </a:t>
            </a:r>
            <a:r>
              <a:rPr lang="fi-FI" noProof="0" dirty="0" err="1"/>
              <a:t>icon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endParaRPr lang="en-US" noProof="0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434863" y="3366968"/>
            <a:ext cx="5238000" cy="2566866"/>
          </a:xfrm>
        </p:spPr>
        <p:txBody>
          <a:bodyPr rtlCol="0">
            <a:normAutofit/>
          </a:bodyPr>
          <a:lstStyle/>
          <a:p>
            <a:pPr lvl="0"/>
            <a:r>
              <a:rPr lang="fi-FI" noProof="0" dirty="0"/>
              <a:t>Drag </a:t>
            </a:r>
            <a:r>
              <a:rPr lang="fi-FI" noProof="0" dirty="0" err="1"/>
              <a:t>picture</a:t>
            </a:r>
            <a:r>
              <a:rPr lang="fi-FI" noProof="0" dirty="0"/>
              <a:t> to </a:t>
            </a:r>
            <a:r>
              <a:rPr lang="fi-FI" noProof="0" dirty="0" err="1"/>
              <a:t>placeholder</a:t>
            </a:r>
            <a:r>
              <a:rPr lang="fi-FI" noProof="0" dirty="0"/>
              <a:t> </a:t>
            </a:r>
            <a:r>
              <a:rPr lang="fi-FI" noProof="0" dirty="0" err="1"/>
              <a:t>or</a:t>
            </a:r>
            <a:r>
              <a:rPr lang="fi-FI" noProof="0" dirty="0"/>
              <a:t> </a:t>
            </a:r>
            <a:r>
              <a:rPr lang="fi-FI" noProof="0" dirty="0" err="1"/>
              <a:t>click</a:t>
            </a:r>
            <a:r>
              <a:rPr lang="fi-FI" noProof="0" dirty="0"/>
              <a:t> </a:t>
            </a:r>
            <a:r>
              <a:rPr lang="fi-FI" noProof="0" dirty="0" err="1"/>
              <a:t>icon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7945218-15A0-D243-8C3E-D4614D8DAB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7709" y="390329"/>
            <a:ext cx="5241768" cy="1013598"/>
          </a:xfrm>
        </p:spPr>
        <p:txBody>
          <a:bodyPr/>
          <a:lstStyle>
            <a:lvl1pPr marL="0" indent="0">
              <a:buFontTx/>
              <a:buNone/>
              <a:defRPr lang="fi-FI" sz="3200" b="0" kern="1200" dirty="0">
                <a:solidFill>
                  <a:schemeClr val="bg2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defRPr>
            </a:lvl1pPr>
          </a:lstStyle>
          <a:p>
            <a:pPr marL="0" lv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99CEE70-AB5F-5A45-BCC0-3052E56C7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99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93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x-none" dirty="0" err="1"/>
              <a:t>Click</a:t>
            </a:r>
            <a:r>
              <a:rPr lang="fi-FI" altLang="x-none" dirty="0"/>
              <a:t> to </a:t>
            </a:r>
            <a:r>
              <a:rPr lang="fi-FI" altLang="x-none" dirty="0" err="1"/>
              <a:t>edit</a:t>
            </a:r>
            <a:r>
              <a:rPr lang="fi-FI" altLang="x-none" dirty="0"/>
              <a:t> Master </a:t>
            </a:r>
            <a:r>
              <a:rPr lang="fi-FI" altLang="x-none" dirty="0" err="1"/>
              <a:t>title</a:t>
            </a:r>
            <a:r>
              <a:rPr lang="fi-FI" altLang="x-none" dirty="0"/>
              <a:t> </a:t>
            </a:r>
            <a:r>
              <a:rPr lang="fi-FI" altLang="x-none" dirty="0" err="1"/>
              <a:t>style</a:t>
            </a:r>
            <a:endParaRPr lang="en-US" altLang="x-none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dirty="0"/>
              <a:t>Click to edit Master text styles</a:t>
            </a:r>
          </a:p>
          <a:p>
            <a:pPr lvl="1"/>
            <a:r>
              <a:rPr lang="en-US" altLang="x-none" dirty="0"/>
              <a:t>Second level</a:t>
            </a:r>
          </a:p>
          <a:p>
            <a:pPr lvl="2"/>
            <a:r>
              <a:rPr lang="en-US" altLang="x-none" dirty="0"/>
              <a:t>Third level</a:t>
            </a:r>
          </a:p>
          <a:p>
            <a:pPr lvl="4"/>
            <a:r>
              <a:rPr lang="en-US" altLang="x-none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D31727-65A2-4F4C-ABC2-A092C4F8DE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906" r:id="rId2"/>
    <p:sldLayoutId id="2147483911" r:id="rId3"/>
    <p:sldLayoutId id="2147483894" r:id="rId4"/>
    <p:sldLayoutId id="2147483914" r:id="rId5"/>
    <p:sldLayoutId id="2147483908" r:id="rId6"/>
    <p:sldLayoutId id="2147483904" r:id="rId7"/>
    <p:sldLayoutId id="2147483909" r:id="rId8"/>
    <p:sldLayoutId id="2147483902" r:id="rId9"/>
    <p:sldLayoutId id="2147483916" r:id="rId10"/>
    <p:sldLayoutId id="2147483918" r:id="rId11"/>
    <p:sldLayoutId id="2147483885" r:id="rId12"/>
    <p:sldLayoutId id="2147483917" r:id="rId13"/>
    <p:sldLayoutId id="2147483913" r:id="rId14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bg2"/>
          </a:solidFill>
          <a:latin typeface="Trebuchet MS" panose="020B0703020202090204" pitchFamily="34" charset="0"/>
          <a:ea typeface="Trebuchet MS" panose="020B0703020202090204" pitchFamily="34" charset="0"/>
          <a:cs typeface="MV Boli" panose="02000500030200090000" pitchFamily="2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" charset="0"/>
          <a:cs typeface="Locator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" charset="0"/>
          <a:cs typeface="Locator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" charset="0"/>
          <a:cs typeface="Locator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" charset="0"/>
          <a:cs typeface="Locator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" charset="0"/>
          <a:cs typeface="Locator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" charset="0"/>
          <a:cs typeface="Locator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" charset="0"/>
          <a:cs typeface="Locator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charset="0"/>
          <a:ea typeface="Locator" charset="0"/>
          <a:cs typeface="Locator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2"/>
          </a:solidFill>
          <a:latin typeface="+mn-lt"/>
          <a:ea typeface="Locator Light" charset="0"/>
          <a:cs typeface="Locator Light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2"/>
          </a:solidFill>
          <a:latin typeface="Locator Light" charset="0"/>
          <a:ea typeface="Locator Light" charset="0"/>
          <a:cs typeface="Locator Light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2"/>
          </a:solidFill>
          <a:latin typeface="Locator Light" charset="0"/>
          <a:ea typeface="Locator Light" charset="0"/>
          <a:cs typeface="Locator Light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Locator Light" charset="0"/>
          <a:ea typeface="Locator Light" charset="0"/>
          <a:cs typeface="Locator Light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2"/>
          </a:solidFill>
          <a:latin typeface="Locator Light" charset="0"/>
          <a:ea typeface="Locator Light" charset="0"/>
          <a:cs typeface="Locator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mWXrNEQSLHA" TargetMode="External"/><Relationship Id="rId3" Type="http://schemas.openxmlformats.org/officeDocument/2006/relationships/image" Target="../media/image72.jpeg"/><Relationship Id="rId7" Type="http://schemas.openxmlformats.org/officeDocument/2006/relationships/hyperlink" Target="http://www.it&#228;meri.fi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meriopas.ymparisto.fi/meriopas/menu/spatialInfo" TargetMode="External"/><Relationship Id="rId11" Type="http://schemas.openxmlformats.org/officeDocument/2006/relationships/hyperlink" Target="https://vimeo.com/493707875" TargetMode="External"/><Relationship Id="rId5" Type="http://schemas.openxmlformats.org/officeDocument/2006/relationships/hyperlink" Target="https://www.youtube.com/watch?v=ovCSPIFe6Ig" TargetMode="External"/><Relationship Id="rId10" Type="http://schemas.openxmlformats.org/officeDocument/2006/relationships/hyperlink" Target="https://youtu.be/CWXjttrALRI" TargetMode="External"/><Relationship Id="rId4" Type="http://schemas.openxmlformats.org/officeDocument/2006/relationships/hyperlink" Target="https://www.splashgame.fi/fi-FI/" TargetMode="External"/><Relationship Id="rId9" Type="http://schemas.openxmlformats.org/officeDocument/2006/relationships/hyperlink" Target="https://youtu.be/Fj-a8emQmMU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Fj-a8emQmMU?feature=oembed" TargetMode="External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mWXrNEQSLHA?feature=oembed" TargetMode="External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28320" y="701040"/>
            <a:ext cx="11125200" cy="1201019"/>
          </a:xfrm>
        </p:spPr>
        <p:txBody>
          <a:bodyPr>
            <a:noAutofit/>
          </a:bodyPr>
          <a:lstStyle/>
          <a:p>
            <a:r>
              <a:rPr lang="fi-FI" dirty="0"/>
              <a:t>Itämeri on ainutlaatuinen </a:t>
            </a:r>
            <a:br>
              <a:rPr lang="fi-FI" dirty="0"/>
            </a:br>
            <a:r>
              <a:rPr lang="fi-FI" dirty="0"/>
              <a:t>ja haavoittuvainen</a:t>
            </a:r>
          </a:p>
        </p:txBody>
      </p:sp>
      <p:sp>
        <p:nvSpPr>
          <p:cNvPr id="7" name="Tekstiruutu 13">
            <a:extLst>
              <a:ext uri="{FF2B5EF4-FFF2-40B4-BE49-F238E27FC236}">
                <a16:creationId xmlns:a16="http://schemas.microsoft.com/office/drawing/2014/main" id="{09D57BD4-FD1B-1841-B2E7-6797C36F0BD0}"/>
              </a:ext>
            </a:extLst>
          </p:cNvPr>
          <p:cNvSpPr txBox="1"/>
          <p:nvPr/>
        </p:nvSpPr>
        <p:spPr>
          <a:xfrm>
            <a:off x="204113" y="6364129"/>
            <a:ext cx="1495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/>
              <a:t>Kuva: </a:t>
            </a:r>
            <a:r>
              <a:rPr lang="fi-FI" sz="1000" dirty="0" err="1"/>
              <a:t>Anders_Koponen</a:t>
            </a:r>
            <a:endParaRPr lang="fi-FI" sz="1000" dirty="0"/>
          </a:p>
        </p:txBody>
      </p:sp>
    </p:spTree>
    <p:extLst>
      <p:ext uri="{BB962C8B-B14F-4D97-AF65-F5344CB8AC3E}">
        <p14:creationId xmlns:p14="http://schemas.microsoft.com/office/powerpoint/2010/main" val="172491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7F69212A-CE58-EC4A-8CA9-2DC6B5FA56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07C076-F3E6-7840-888D-A0C7B73A7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kstiruutu 13">
            <a:extLst>
              <a:ext uri="{FF2B5EF4-FFF2-40B4-BE49-F238E27FC236}">
                <a16:creationId xmlns:a16="http://schemas.microsoft.com/office/drawing/2014/main" id="{2A5CF62A-008F-8AE5-187E-AE2A8999E985}"/>
              </a:ext>
            </a:extLst>
          </p:cNvPr>
          <p:cNvSpPr txBox="1"/>
          <p:nvPr/>
        </p:nvSpPr>
        <p:spPr>
          <a:xfrm>
            <a:off x="210660" y="6362411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Jukka Nurminen</a:t>
            </a:r>
          </a:p>
        </p:txBody>
      </p:sp>
    </p:spTree>
    <p:extLst>
      <p:ext uri="{BB962C8B-B14F-4D97-AF65-F5344CB8AC3E}">
        <p14:creationId xmlns:p14="http://schemas.microsoft.com/office/powerpoint/2010/main" val="81641239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0">
            <a:extLst>
              <a:ext uri="{FF2B5EF4-FFF2-40B4-BE49-F238E27FC236}">
                <a16:creationId xmlns:a16="http://schemas.microsoft.com/office/drawing/2014/main" id="{F0B8EF6F-902F-644C-98BF-C9D6DD466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kstiruutu 13">
            <a:extLst>
              <a:ext uri="{FF2B5EF4-FFF2-40B4-BE49-F238E27FC236}">
                <a16:creationId xmlns:a16="http://schemas.microsoft.com/office/drawing/2014/main" id="{A600B7AF-5938-F241-B02F-5F45E09E7C3C}"/>
              </a:ext>
            </a:extLst>
          </p:cNvPr>
          <p:cNvSpPr txBox="1"/>
          <p:nvPr/>
        </p:nvSpPr>
        <p:spPr>
          <a:xfrm>
            <a:off x="210660" y="6368761"/>
            <a:ext cx="12282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Esa </a:t>
            </a:r>
            <a:r>
              <a:rPr lang="fi-FI" sz="1000" dirty="0" err="1">
                <a:solidFill>
                  <a:schemeClr val="bg1"/>
                </a:solidFill>
              </a:rPr>
              <a:t>Tammio</a:t>
            </a:r>
            <a:endParaRPr lang="fi-FI" sz="10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07C076-F3E6-7840-888D-A0C7B73A7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0243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CA6A410C-FF7F-FD45-9C7C-A75097959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6"/>
            <a:ext cx="12192000" cy="6856207"/>
          </a:xfrm>
          <a:prstGeom prst="rect">
            <a:avLst/>
          </a:prstGeom>
        </p:spPr>
      </p:pic>
      <p:sp>
        <p:nvSpPr>
          <p:cNvPr id="8" name="Tekstiruutu 13">
            <a:extLst>
              <a:ext uri="{FF2B5EF4-FFF2-40B4-BE49-F238E27FC236}">
                <a16:creationId xmlns:a16="http://schemas.microsoft.com/office/drawing/2014/main" id="{A600B7AF-5938-F241-B02F-5F45E09E7C3C}"/>
              </a:ext>
            </a:extLst>
          </p:cNvPr>
          <p:cNvSpPr txBox="1"/>
          <p:nvPr/>
        </p:nvSpPr>
        <p:spPr>
          <a:xfrm>
            <a:off x="217010" y="6375111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Jukka Nurminen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07C076-F3E6-7840-888D-A0C7B73A7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57836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AFE34C6-6BFB-884F-9E37-049000EB3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6"/>
            <a:ext cx="12192000" cy="6856207"/>
          </a:xfrm>
          <a:prstGeom prst="rect">
            <a:avLst/>
          </a:prstGeom>
        </p:spPr>
      </p:pic>
      <p:sp>
        <p:nvSpPr>
          <p:cNvPr id="8" name="Tekstiruutu 13">
            <a:extLst>
              <a:ext uri="{FF2B5EF4-FFF2-40B4-BE49-F238E27FC236}">
                <a16:creationId xmlns:a16="http://schemas.microsoft.com/office/drawing/2014/main" id="{A600B7AF-5938-F241-B02F-5F45E09E7C3C}"/>
              </a:ext>
            </a:extLst>
          </p:cNvPr>
          <p:cNvSpPr txBox="1"/>
          <p:nvPr/>
        </p:nvSpPr>
        <p:spPr>
          <a:xfrm>
            <a:off x="217010" y="6375111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/>
              <a:t>Kuva: Jukka Nurminen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07C076-F3E6-7840-888D-A0C7B73A7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5958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92ED8-13DD-DD41-AB6A-F0559BB0A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iruutu 13">
            <a:extLst>
              <a:ext uri="{FF2B5EF4-FFF2-40B4-BE49-F238E27FC236}">
                <a16:creationId xmlns:a16="http://schemas.microsoft.com/office/drawing/2014/main" id="{A600B7AF-5938-F241-B02F-5F45E09E7C3C}"/>
              </a:ext>
            </a:extLst>
          </p:cNvPr>
          <p:cNvSpPr txBox="1"/>
          <p:nvPr/>
        </p:nvSpPr>
        <p:spPr>
          <a:xfrm>
            <a:off x="217010" y="6375111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Jukka Nurminen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07C076-F3E6-7840-888D-A0C7B73A7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7911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fish&#10;&#10;Description automatically generated">
            <a:extLst>
              <a:ext uri="{FF2B5EF4-FFF2-40B4-BE49-F238E27FC236}">
                <a16:creationId xmlns:a16="http://schemas.microsoft.com/office/drawing/2014/main" id="{FC59E21D-B32C-B2AA-B9C0-6AA4455A67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-2260" y="0"/>
            <a:ext cx="1219426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41E58-BCC5-C0C1-5320-DD992C869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99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74D31727-65A2-4F4C-ABC2-A092C4F8DEE2}" type="slidenum">
              <a:rPr lang="en-US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kstiruutu 13">
            <a:extLst>
              <a:ext uri="{FF2B5EF4-FFF2-40B4-BE49-F238E27FC236}">
                <a16:creationId xmlns:a16="http://schemas.microsoft.com/office/drawing/2014/main" id="{62C3DE53-CCF8-23A9-D4F9-92E232F41BEB}"/>
              </a:ext>
            </a:extLst>
          </p:cNvPr>
          <p:cNvSpPr txBox="1"/>
          <p:nvPr/>
        </p:nvSpPr>
        <p:spPr>
          <a:xfrm>
            <a:off x="217010" y="6375111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Jukka Nurminen</a:t>
            </a:r>
          </a:p>
        </p:txBody>
      </p:sp>
    </p:spTree>
    <p:extLst>
      <p:ext uri="{BB962C8B-B14F-4D97-AF65-F5344CB8AC3E}">
        <p14:creationId xmlns:p14="http://schemas.microsoft.com/office/powerpoint/2010/main" val="149225259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jellyfish swimming under water&#10;&#10;Description automatically generated">
            <a:extLst>
              <a:ext uri="{FF2B5EF4-FFF2-40B4-BE49-F238E27FC236}">
                <a16:creationId xmlns:a16="http://schemas.microsoft.com/office/drawing/2014/main" id="{62A6D6C7-FB47-FC19-14D0-730CBAA52F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69" b="1577"/>
          <a:stretch/>
        </p:blipFill>
        <p:spPr>
          <a:xfrm>
            <a:off x="-17132" y="0"/>
            <a:ext cx="12226265" cy="6876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E5BF7B-801D-1CD4-E334-2A43D2016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99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74D31727-65A2-4F4C-ABC2-A092C4F8DEE2}" type="slidenum">
              <a:rPr lang="en-US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kstiruutu 13">
            <a:extLst>
              <a:ext uri="{FF2B5EF4-FFF2-40B4-BE49-F238E27FC236}">
                <a16:creationId xmlns:a16="http://schemas.microsoft.com/office/drawing/2014/main" id="{977D123F-D840-7A56-00A7-4D7C250BCBA0}"/>
              </a:ext>
            </a:extLst>
          </p:cNvPr>
          <p:cNvSpPr txBox="1"/>
          <p:nvPr/>
        </p:nvSpPr>
        <p:spPr>
          <a:xfrm>
            <a:off x="217010" y="6375111"/>
            <a:ext cx="1221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Pekka Tuuri</a:t>
            </a:r>
          </a:p>
        </p:txBody>
      </p:sp>
    </p:spTree>
    <p:extLst>
      <p:ext uri="{BB962C8B-B14F-4D97-AF65-F5344CB8AC3E}">
        <p14:creationId xmlns:p14="http://schemas.microsoft.com/office/powerpoint/2010/main" val="412372361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7">
            <a:extLst>
              <a:ext uri="{FF2B5EF4-FFF2-40B4-BE49-F238E27FC236}">
                <a16:creationId xmlns:a16="http://schemas.microsoft.com/office/drawing/2014/main" id="{DF3AE89F-91E7-A8DF-A164-84670D70E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22" y="1352450"/>
            <a:ext cx="5803269" cy="4103582"/>
          </a:xfrm>
          <a:prstGeom prst="rect">
            <a:avLst/>
          </a:prstGeom>
        </p:spPr>
      </p:pic>
      <p:pic>
        <p:nvPicPr>
          <p:cNvPr id="6" name="Picture 5" descr="A dolphin swimming in the water&#10;&#10;Description automatically generated">
            <a:extLst>
              <a:ext uri="{FF2B5EF4-FFF2-40B4-BE49-F238E27FC236}">
                <a16:creationId xmlns:a16="http://schemas.microsoft.com/office/drawing/2014/main" id="{A75A46F5-C9B9-A0B9-0E72-0B64D03715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kstiruutu 13">
            <a:extLst>
              <a:ext uri="{FF2B5EF4-FFF2-40B4-BE49-F238E27FC236}">
                <a16:creationId xmlns:a16="http://schemas.microsoft.com/office/drawing/2014/main" id="{A600B7AF-5938-F241-B02F-5F45E09E7C3C}"/>
              </a:ext>
            </a:extLst>
          </p:cNvPr>
          <p:cNvSpPr txBox="1"/>
          <p:nvPr/>
        </p:nvSpPr>
        <p:spPr>
          <a:xfrm>
            <a:off x="217010" y="6375111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/>
              <a:t>Kuva: 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07C076-F3E6-7840-888D-A0C7B73A7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ekstiruutu 13">
            <a:extLst>
              <a:ext uri="{FF2B5EF4-FFF2-40B4-BE49-F238E27FC236}">
                <a16:creationId xmlns:a16="http://schemas.microsoft.com/office/drawing/2014/main" id="{12F8DA5E-247A-F48E-5178-C66B4E2BA8C0}"/>
              </a:ext>
            </a:extLst>
          </p:cNvPr>
          <p:cNvSpPr txBox="1"/>
          <p:nvPr/>
        </p:nvSpPr>
        <p:spPr>
          <a:xfrm>
            <a:off x="210660" y="6368761"/>
            <a:ext cx="2400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</a:t>
            </a:r>
            <a:r>
              <a:rPr lang="fi-FI" sz="1000" dirty="0" err="1">
                <a:solidFill>
                  <a:schemeClr val="bg1"/>
                </a:solidFill>
              </a:rPr>
              <a:t>Irk</a:t>
            </a:r>
            <a:r>
              <a:rPr lang="fi-FI" sz="1000" dirty="0">
                <a:solidFill>
                  <a:schemeClr val="bg1"/>
                </a:solidFill>
              </a:rPr>
              <a:t> </a:t>
            </a:r>
            <a:r>
              <a:rPr lang="fi-FI" sz="1000" dirty="0" err="1">
                <a:solidFill>
                  <a:schemeClr val="bg1"/>
                </a:solidFill>
              </a:rPr>
              <a:t>Boockhoff</a:t>
            </a:r>
            <a:r>
              <a:rPr lang="fi-FI" sz="1000" dirty="0">
                <a:solidFill>
                  <a:schemeClr val="bg1"/>
                </a:solidFill>
              </a:rPr>
              <a:t>, </a:t>
            </a:r>
            <a:r>
              <a:rPr lang="fi-FI" sz="1000" dirty="0" err="1">
                <a:solidFill>
                  <a:schemeClr val="bg1"/>
                </a:solidFill>
              </a:rPr>
              <a:t>Shutterstock.com</a:t>
            </a:r>
            <a:endParaRPr lang="fi-FI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71619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13">
            <a:extLst>
              <a:ext uri="{FF2B5EF4-FFF2-40B4-BE49-F238E27FC236}">
                <a16:creationId xmlns:a16="http://schemas.microsoft.com/office/drawing/2014/main" id="{A600B7AF-5938-F241-B02F-5F45E09E7C3C}"/>
              </a:ext>
            </a:extLst>
          </p:cNvPr>
          <p:cNvSpPr txBox="1"/>
          <p:nvPr/>
        </p:nvSpPr>
        <p:spPr>
          <a:xfrm>
            <a:off x="217010" y="6375111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Jukka Nurminen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07C076-F3E6-7840-888D-A0C7B73A7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55639F97-33FB-7981-EA40-89D7ABD31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iruutu 13">
            <a:extLst>
              <a:ext uri="{FF2B5EF4-FFF2-40B4-BE49-F238E27FC236}">
                <a16:creationId xmlns:a16="http://schemas.microsoft.com/office/drawing/2014/main" id="{6E5E8F7F-B6D4-777B-201E-FE26A77D4814}"/>
              </a:ext>
            </a:extLst>
          </p:cNvPr>
          <p:cNvSpPr txBox="1"/>
          <p:nvPr/>
        </p:nvSpPr>
        <p:spPr>
          <a:xfrm>
            <a:off x="217010" y="6375111"/>
            <a:ext cx="12666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Mikko Voipio</a:t>
            </a:r>
          </a:p>
        </p:txBody>
      </p:sp>
    </p:spTree>
    <p:extLst>
      <p:ext uri="{BB962C8B-B14F-4D97-AF65-F5344CB8AC3E}">
        <p14:creationId xmlns:p14="http://schemas.microsoft.com/office/powerpoint/2010/main" val="237558059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map of europe and the ocean&#10;&#10;Description automatically generated">
            <a:extLst>
              <a:ext uri="{FF2B5EF4-FFF2-40B4-BE49-F238E27FC236}">
                <a16:creationId xmlns:a16="http://schemas.microsoft.com/office/drawing/2014/main" id="{741DCB95-12A0-4FBE-4312-9E8D811D5B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96" t="26973" r="6351" b="22822"/>
          <a:stretch/>
        </p:blipFill>
        <p:spPr>
          <a:xfrm>
            <a:off x="0" y="0"/>
            <a:ext cx="6836229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651ABEF-B3B4-8F71-AA85-A9F944463FA5}"/>
              </a:ext>
            </a:extLst>
          </p:cNvPr>
          <p:cNvSpPr/>
          <p:nvPr/>
        </p:nvSpPr>
        <p:spPr>
          <a:xfrm>
            <a:off x="0" y="0"/>
            <a:ext cx="6836229" cy="6858000"/>
          </a:xfrm>
          <a:prstGeom prst="rect">
            <a:avLst/>
          </a:prstGeom>
          <a:gradFill flip="none" rotWithShape="1">
            <a:gsLst>
              <a:gs pos="0">
                <a:srgbClr val="5A5B99"/>
              </a:gs>
              <a:gs pos="39000">
                <a:srgbClr val="5A5B99">
                  <a:alpha val="12245"/>
                </a:srgbClr>
              </a:gs>
              <a:gs pos="54000">
                <a:srgbClr val="5A5B99">
                  <a:tint val="23500"/>
                  <a:satMod val="160000"/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79D2DFC-9588-6C40-8404-F92464850966}"/>
              </a:ext>
            </a:extLst>
          </p:cNvPr>
          <p:cNvSpPr/>
          <p:nvPr/>
        </p:nvSpPr>
        <p:spPr>
          <a:xfrm>
            <a:off x="7097486" y="163286"/>
            <a:ext cx="4637314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algn="ctr">
              <a:spcAft>
                <a:spcPts val="1200"/>
              </a:spcAft>
            </a:pPr>
            <a:r>
              <a:rPr lang="fi-FI" sz="2000" b="1" dirty="0">
                <a:solidFill>
                  <a:schemeClr val="bg2"/>
                </a:solidFill>
              </a:rPr>
              <a:t>Itämeressä on sekä makean veden että suolaisen veden eliöitä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26CC675-AE64-774B-9433-C1BC065CCC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909" y="390329"/>
            <a:ext cx="4659250" cy="216148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i-FI" altLang="fi-FI">
                <a:solidFill>
                  <a:schemeClr val="bg1"/>
                </a:solidFill>
                <a:latin typeface="Trebuchet MS"/>
              </a:rPr>
              <a:t>Merkillinen murtovesi:</a:t>
            </a:r>
            <a:endParaRPr lang="fi-FI" altLang="fi-FI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fi-FI" b="0" dirty="0">
                <a:solidFill>
                  <a:schemeClr val="bg1"/>
                </a:solidFill>
              </a:rPr>
              <a:t>Itämeren vesi on sekoitus suolaista </a:t>
            </a:r>
            <a:br>
              <a:rPr lang="fi-FI" b="0" dirty="0">
                <a:solidFill>
                  <a:schemeClr val="bg1"/>
                </a:solidFill>
              </a:rPr>
            </a:br>
            <a:r>
              <a:rPr lang="fi-FI" b="0" dirty="0">
                <a:solidFill>
                  <a:schemeClr val="bg1"/>
                </a:solidFill>
              </a:rPr>
              <a:t>ja makeaa</a:t>
            </a:r>
          </a:p>
        </p:txBody>
      </p:sp>
      <p:sp>
        <p:nvSpPr>
          <p:cNvPr id="87" name="Tekstiruutu 13">
            <a:extLst>
              <a:ext uri="{FF2B5EF4-FFF2-40B4-BE49-F238E27FC236}">
                <a16:creationId xmlns:a16="http://schemas.microsoft.com/office/drawing/2014/main" id="{8137C041-6C91-E741-8668-3E1385442483}"/>
              </a:ext>
            </a:extLst>
          </p:cNvPr>
          <p:cNvSpPr txBox="1"/>
          <p:nvPr/>
        </p:nvSpPr>
        <p:spPr>
          <a:xfrm>
            <a:off x="6932150" y="6596390"/>
            <a:ext cx="3392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/>
              <a:t>Piirrokset: Peter Gibson, Miina Mäki (sinisimpukka)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CAC328-B878-7740-A977-58CC3F030480}"/>
              </a:ext>
            </a:extLst>
          </p:cNvPr>
          <p:cNvSpPr txBox="1"/>
          <p:nvPr/>
        </p:nvSpPr>
        <p:spPr>
          <a:xfrm>
            <a:off x="8862125" y="256289"/>
            <a:ext cx="44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C72683-3B83-5149-A030-4D97B1774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A09994-15C8-3A30-C554-A1462AC86E34}"/>
              </a:ext>
            </a:extLst>
          </p:cNvPr>
          <p:cNvSpPr/>
          <p:nvPr/>
        </p:nvSpPr>
        <p:spPr>
          <a:xfrm>
            <a:off x="6836226" y="948934"/>
            <a:ext cx="2728187" cy="280777"/>
          </a:xfrm>
          <a:prstGeom prst="rect">
            <a:avLst/>
          </a:prstGeom>
          <a:solidFill>
            <a:srgbClr val="5A5B99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67EF0B-72D0-3145-9AA1-172424B0AE10}"/>
              </a:ext>
            </a:extLst>
          </p:cNvPr>
          <p:cNvSpPr txBox="1"/>
          <p:nvPr/>
        </p:nvSpPr>
        <p:spPr>
          <a:xfrm>
            <a:off x="8080580" y="3153436"/>
            <a:ext cx="14665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dirty="0" err="1"/>
              <a:t>rakkohauru</a:t>
            </a:r>
            <a:endParaRPr lang="fi-FI" sz="15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971AC5-B5F4-B948-AAC6-5A1105428A52}"/>
              </a:ext>
            </a:extLst>
          </p:cNvPr>
          <p:cNvSpPr txBox="1"/>
          <p:nvPr/>
        </p:nvSpPr>
        <p:spPr>
          <a:xfrm>
            <a:off x="8080580" y="2319840"/>
            <a:ext cx="14347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dirty="0"/>
              <a:t>piikkikampela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8B71A2-8756-9448-A7EA-A33EEB8F3276}"/>
              </a:ext>
            </a:extLst>
          </p:cNvPr>
          <p:cNvSpPr txBox="1"/>
          <p:nvPr/>
        </p:nvSpPr>
        <p:spPr>
          <a:xfrm>
            <a:off x="8080580" y="1486244"/>
            <a:ext cx="12971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dirty="0"/>
              <a:t>sinisimpukka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8A277B-1FDD-6F49-AC60-6DF0C667FB58}"/>
              </a:ext>
            </a:extLst>
          </p:cNvPr>
          <p:cNvSpPr txBox="1"/>
          <p:nvPr/>
        </p:nvSpPr>
        <p:spPr>
          <a:xfrm>
            <a:off x="8080580" y="3987032"/>
            <a:ext cx="11974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dirty="0"/>
              <a:t>meriajokas</a:t>
            </a:r>
          </a:p>
        </p:txBody>
      </p:sp>
      <p:pic>
        <p:nvPicPr>
          <p:cNvPr id="67" name="Kuva 7">
            <a:extLst>
              <a:ext uri="{FF2B5EF4-FFF2-40B4-BE49-F238E27FC236}">
                <a16:creationId xmlns:a16="http://schemas.microsoft.com/office/drawing/2014/main" id="{746F378A-FD4E-EE43-A15F-1DFD745EEB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341" y="2896265"/>
            <a:ext cx="1175005" cy="830865"/>
          </a:xfrm>
          <a:prstGeom prst="rect">
            <a:avLst/>
          </a:prstGeom>
        </p:spPr>
      </p:pic>
      <p:pic>
        <p:nvPicPr>
          <p:cNvPr id="85" name="Kuva 8">
            <a:extLst>
              <a:ext uri="{FF2B5EF4-FFF2-40B4-BE49-F238E27FC236}">
                <a16:creationId xmlns:a16="http://schemas.microsoft.com/office/drawing/2014/main" id="{55AAFD0F-366A-2A49-9D80-6E68DAC614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943" y="3683833"/>
            <a:ext cx="502039" cy="813817"/>
          </a:xfrm>
          <a:prstGeom prst="rect">
            <a:avLst/>
          </a:prstGeom>
        </p:spPr>
      </p:pic>
      <p:pic>
        <p:nvPicPr>
          <p:cNvPr id="86" name="Kuva 11">
            <a:extLst>
              <a:ext uri="{FF2B5EF4-FFF2-40B4-BE49-F238E27FC236}">
                <a16:creationId xmlns:a16="http://schemas.microsoft.com/office/drawing/2014/main" id="{8BA8D528-34E0-B24A-8276-252E14E5EB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270" y="2118336"/>
            <a:ext cx="876467" cy="619764"/>
          </a:xfrm>
          <a:prstGeom prst="rect">
            <a:avLst/>
          </a:prstGeom>
        </p:spPr>
      </p:pic>
      <p:pic>
        <p:nvPicPr>
          <p:cNvPr id="4" name="Picture 3" descr="A picture containing animal&#10;&#10;Description automatically generated">
            <a:extLst>
              <a:ext uri="{FF2B5EF4-FFF2-40B4-BE49-F238E27FC236}">
                <a16:creationId xmlns:a16="http://schemas.microsoft.com/office/drawing/2014/main" id="{AB18C2E8-DD93-E446-95FC-E6355F69AE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157419">
            <a:off x="7143493" y="1279903"/>
            <a:ext cx="708908" cy="735846"/>
          </a:xfrm>
          <a:prstGeom prst="rect">
            <a:avLst/>
          </a:prstGeom>
        </p:spPr>
      </p:pic>
      <p:pic>
        <p:nvPicPr>
          <p:cNvPr id="20" name="Kuva 7">
            <a:extLst>
              <a:ext uri="{FF2B5EF4-FFF2-40B4-BE49-F238E27FC236}">
                <a16:creationId xmlns:a16="http://schemas.microsoft.com/office/drawing/2014/main" id="{80F18176-7EF8-C2AA-2131-CF10EE1BF8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277" y="5578632"/>
            <a:ext cx="1097360" cy="45151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184FC57-CCE0-83C2-BA03-14D0E2E25D84}"/>
              </a:ext>
            </a:extLst>
          </p:cNvPr>
          <p:cNvSpPr txBox="1"/>
          <p:nvPr/>
        </p:nvSpPr>
        <p:spPr>
          <a:xfrm>
            <a:off x="8080580" y="5654224"/>
            <a:ext cx="10494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dirty="0"/>
              <a:t>silakka</a:t>
            </a:r>
          </a:p>
        </p:txBody>
      </p:sp>
      <p:pic>
        <p:nvPicPr>
          <p:cNvPr id="51" name="Kuva 20">
            <a:extLst>
              <a:ext uri="{FF2B5EF4-FFF2-40B4-BE49-F238E27FC236}">
                <a16:creationId xmlns:a16="http://schemas.microsoft.com/office/drawing/2014/main" id="{ADEF1354-5A11-7CCD-07F5-09C7C1DB64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998" y="4681906"/>
            <a:ext cx="980697" cy="69346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1CC3F30-8401-2559-0C4C-F3D6648EB78C}"/>
              </a:ext>
            </a:extLst>
          </p:cNvPr>
          <p:cNvSpPr txBox="1"/>
          <p:nvPr/>
        </p:nvSpPr>
        <p:spPr>
          <a:xfrm>
            <a:off x="8080580" y="4820628"/>
            <a:ext cx="16481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dirty="0"/>
              <a:t>korvameduusa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3E0B76-FF04-E3F4-EBB9-1EAE2AC15153}"/>
              </a:ext>
            </a:extLst>
          </p:cNvPr>
          <p:cNvSpPr/>
          <p:nvPr/>
        </p:nvSpPr>
        <p:spPr>
          <a:xfrm>
            <a:off x="1322615" y="5889170"/>
            <a:ext cx="5373058" cy="8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 anchorCtr="0"/>
          <a:lstStyle/>
          <a:p>
            <a:pPr algn="ctr">
              <a:spcAft>
                <a:spcPts val="1200"/>
              </a:spcAft>
            </a:pPr>
            <a:r>
              <a:rPr lang="fi-FI" sz="1600" dirty="0">
                <a:solidFill>
                  <a:schemeClr val="bg2"/>
                </a:solidFill>
              </a:rPr>
              <a:t>Valtamerten suolapitoisuus on 3.5 %, mutta Itämeressä vain noin 0.7 %. Perämerellä ja Suomenlahden pohjukassa vesi on lähes makeaa.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069D80-68F8-9814-A1A2-ED767BEB6805}"/>
              </a:ext>
            </a:extLst>
          </p:cNvPr>
          <p:cNvSpPr/>
          <p:nvPr/>
        </p:nvSpPr>
        <p:spPr>
          <a:xfrm>
            <a:off x="9527999" y="948934"/>
            <a:ext cx="2691811" cy="280777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D747E1A-9003-814B-B88B-E9068FA36DE8}"/>
              </a:ext>
            </a:extLst>
          </p:cNvPr>
          <p:cNvSpPr txBox="1"/>
          <p:nvPr/>
        </p:nvSpPr>
        <p:spPr>
          <a:xfrm>
            <a:off x="11625107" y="3741846"/>
            <a:ext cx="465053" cy="151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2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C9912B5-9821-3D4A-8796-CCC18CF49943}"/>
              </a:ext>
            </a:extLst>
          </p:cNvPr>
          <p:cNvSpPr txBox="1"/>
          <p:nvPr/>
        </p:nvSpPr>
        <p:spPr>
          <a:xfrm>
            <a:off x="10861657" y="4264898"/>
            <a:ext cx="1025543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500" dirty="0">
                <a:latin typeface="Trebuchet MS"/>
              </a:rPr>
              <a:t>hapsivita</a:t>
            </a:r>
            <a:endParaRPr lang="fi-FI" sz="1500" dirty="0"/>
          </a:p>
        </p:txBody>
      </p:sp>
      <p:pic>
        <p:nvPicPr>
          <p:cNvPr id="84" name="Sisällön paikkamerkki 3">
            <a:extLst>
              <a:ext uri="{FF2B5EF4-FFF2-40B4-BE49-F238E27FC236}">
                <a16:creationId xmlns:a16="http://schemas.microsoft.com/office/drawing/2014/main" id="{39BB46EB-DE6E-1442-8306-0D72D4A438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84"/>
          <a:stretch/>
        </p:blipFill>
        <p:spPr>
          <a:xfrm>
            <a:off x="10024828" y="4028961"/>
            <a:ext cx="667055" cy="773868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7EB9D4FF-4C2D-B04D-9B72-F2C69F5D82E0}"/>
              </a:ext>
            </a:extLst>
          </p:cNvPr>
          <p:cNvSpPr txBox="1"/>
          <p:nvPr/>
        </p:nvSpPr>
        <p:spPr>
          <a:xfrm>
            <a:off x="10861657" y="1486244"/>
            <a:ext cx="9505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dirty="0"/>
              <a:t>hauki</a:t>
            </a:r>
          </a:p>
        </p:txBody>
      </p:sp>
      <p:pic>
        <p:nvPicPr>
          <p:cNvPr id="9" name="Kuva 3">
            <a:extLst>
              <a:ext uri="{FF2B5EF4-FFF2-40B4-BE49-F238E27FC236}">
                <a16:creationId xmlns:a16="http://schemas.microsoft.com/office/drawing/2014/main" id="{949AABDF-68D4-1C1E-32FF-D46D9523A21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644742" y="1462669"/>
            <a:ext cx="1197429" cy="370315"/>
          </a:xfrm>
          <a:prstGeom prst="rect">
            <a:avLst/>
          </a:prstGeom>
        </p:spPr>
      </p:pic>
      <p:pic>
        <p:nvPicPr>
          <p:cNvPr id="11" name="Kuva 5">
            <a:extLst>
              <a:ext uri="{FF2B5EF4-FFF2-40B4-BE49-F238E27FC236}">
                <a16:creationId xmlns:a16="http://schemas.microsoft.com/office/drawing/2014/main" id="{897EADAE-EB33-7CD2-E765-539CB21B61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12539" y="2674087"/>
            <a:ext cx="1056851" cy="7473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177BA4-06B1-A29D-AA48-46A66491FBDA}"/>
              </a:ext>
            </a:extLst>
          </p:cNvPr>
          <p:cNvSpPr txBox="1"/>
          <p:nvPr/>
        </p:nvSpPr>
        <p:spPr>
          <a:xfrm>
            <a:off x="10861657" y="2875571"/>
            <a:ext cx="9505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dirty="0"/>
              <a:t>ahven</a:t>
            </a:r>
          </a:p>
        </p:txBody>
      </p:sp>
      <p:pic>
        <p:nvPicPr>
          <p:cNvPr id="6" name="Kuva 4">
            <a:extLst>
              <a:ext uri="{FF2B5EF4-FFF2-40B4-BE49-F238E27FC236}">
                <a16:creationId xmlns:a16="http://schemas.microsoft.com/office/drawing/2014/main" id="{AD96DCA7-D6DD-DF9A-472A-A55270AACA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96463">
            <a:off x="9673971" y="5366944"/>
            <a:ext cx="1177712" cy="8325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619893-0AA6-7E42-86E6-8F869AF34002}"/>
              </a:ext>
            </a:extLst>
          </p:cNvPr>
          <p:cNvSpPr txBox="1"/>
          <p:nvPr/>
        </p:nvSpPr>
        <p:spPr>
          <a:xfrm>
            <a:off x="10861657" y="5654224"/>
            <a:ext cx="898913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500" dirty="0">
                <a:latin typeface="Trebuchet MS"/>
              </a:rPr>
              <a:t>lahna</a:t>
            </a:r>
            <a:endParaRPr lang="fi-FI" sz="15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B446C8-DC69-EE45-6FF3-62CD5DF8594D}"/>
              </a:ext>
            </a:extLst>
          </p:cNvPr>
          <p:cNvCxnSpPr>
            <a:cxnSpLocks/>
          </p:cNvCxnSpPr>
          <p:nvPr/>
        </p:nvCxnSpPr>
        <p:spPr>
          <a:xfrm>
            <a:off x="9514114" y="1164772"/>
            <a:ext cx="0" cy="5138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87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5F24E-E1AC-55C4-4C13-0719BD2036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Minä</a:t>
            </a:r>
            <a:r>
              <a:rPr lang="en-US" dirty="0"/>
              <a:t> </a:t>
            </a:r>
            <a:r>
              <a:rPr lang="en-US" dirty="0" err="1"/>
              <a:t>olen</a:t>
            </a:r>
            <a:r>
              <a:rPr lang="en-US" dirty="0"/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B63D93-67F9-517D-0EF7-55A1CEC335E4}"/>
              </a:ext>
            </a:extLst>
          </p:cNvPr>
          <p:cNvSpPr txBox="1"/>
          <p:nvPr/>
        </p:nvSpPr>
        <p:spPr>
          <a:xfrm>
            <a:off x="537709" y="1403927"/>
            <a:ext cx="5216229" cy="1546658"/>
          </a:xfrm>
          <a:prstGeom prst="rect">
            <a:avLst/>
          </a:prstGeom>
          <a:solidFill>
            <a:schemeClr val="tx1"/>
          </a:solidFill>
        </p:spPr>
        <p:txBody>
          <a:bodyPr wrap="square" lIns="108000" tIns="108000" rIns="108000" bIns="72000" rtlCol="0" anchor="t" anchorCtr="0">
            <a:noAutofit/>
          </a:bodyPr>
          <a:lstStyle/>
          <a:p>
            <a:r>
              <a:rPr lang="fi-FI" sz="1700" dirty="0">
                <a:solidFill>
                  <a:schemeClr val="bg1"/>
                </a:solidFill>
              </a:rPr>
              <a:t>”Kirjoita tähän nimesi ja muuta haluamaasi. </a:t>
            </a:r>
            <a:br>
              <a:rPr lang="fi-FI" sz="1700" dirty="0">
                <a:solidFill>
                  <a:schemeClr val="bg1"/>
                </a:solidFill>
              </a:rPr>
            </a:br>
            <a:r>
              <a:rPr lang="fi-FI" sz="1700" dirty="0">
                <a:solidFill>
                  <a:schemeClr val="bg1"/>
                </a:solidFill>
              </a:rPr>
              <a:t>Lisää kalvolle halutessasi myös omia kuvia sinusta ja Itämerestä. Poistamalla nykyiset kuvat kalvolta saat paikat omille kuvillesi.”</a:t>
            </a:r>
          </a:p>
        </p:txBody>
      </p:sp>
      <p:pic>
        <p:nvPicPr>
          <p:cNvPr id="4" name="Picture Placeholder 6" descr="A person and a dog on a beach&#10;&#10;Description automatically generated">
            <a:extLst>
              <a:ext uri="{FF2B5EF4-FFF2-40B4-BE49-F238E27FC236}">
                <a16:creationId xmlns:a16="http://schemas.microsoft.com/office/drawing/2014/main" id="{E0FE8E86-4EB7-2B36-112F-0CD5A44588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2393" y="3674623"/>
            <a:ext cx="5449016" cy="2670274"/>
          </a:xfrm>
          <a:prstGeom prst="rect">
            <a:avLst/>
          </a:prstGeom>
        </p:spPr>
      </p:pic>
      <p:pic>
        <p:nvPicPr>
          <p:cNvPr id="5" name="Picture Placeholder 4" descr="A yellow boat sitting on top of a body of water&#10;&#10;Description automatically generated">
            <a:extLst>
              <a:ext uri="{FF2B5EF4-FFF2-40B4-BE49-F238E27FC236}">
                <a16:creationId xmlns:a16="http://schemas.microsoft.com/office/drawing/2014/main" id="{752C7F36-C13D-9267-BF2F-C78027476B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42393" y="578069"/>
            <a:ext cx="5449016" cy="2928080"/>
          </a:xfrm>
          <a:prstGeom prst="rect">
            <a:avLst/>
          </a:prstGeom>
        </p:spPr>
      </p:pic>
      <p:sp>
        <p:nvSpPr>
          <p:cNvPr id="7" name="Tekstiruutu 13">
            <a:extLst>
              <a:ext uri="{FF2B5EF4-FFF2-40B4-BE49-F238E27FC236}">
                <a16:creationId xmlns:a16="http://schemas.microsoft.com/office/drawing/2014/main" id="{C1D0D037-7CA9-606B-F96D-422D1BE63D6E}"/>
              </a:ext>
            </a:extLst>
          </p:cNvPr>
          <p:cNvSpPr txBox="1"/>
          <p:nvPr/>
        </p:nvSpPr>
        <p:spPr>
          <a:xfrm>
            <a:off x="10306608" y="3241466"/>
            <a:ext cx="1424448" cy="256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Jukka Honkala</a:t>
            </a:r>
          </a:p>
        </p:txBody>
      </p:sp>
      <p:sp>
        <p:nvSpPr>
          <p:cNvPr id="8" name="Tekstiruutu 13">
            <a:extLst>
              <a:ext uri="{FF2B5EF4-FFF2-40B4-BE49-F238E27FC236}">
                <a16:creationId xmlns:a16="http://schemas.microsoft.com/office/drawing/2014/main" id="{C6C6F357-DA85-11FC-70C3-FF9FC483DAE0}"/>
              </a:ext>
            </a:extLst>
          </p:cNvPr>
          <p:cNvSpPr txBox="1"/>
          <p:nvPr/>
        </p:nvSpPr>
        <p:spPr>
          <a:xfrm>
            <a:off x="10167665" y="6011742"/>
            <a:ext cx="1552851" cy="256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Samuli Tanninen</a:t>
            </a:r>
          </a:p>
        </p:txBody>
      </p:sp>
      <p:pic>
        <p:nvPicPr>
          <p:cNvPr id="9" name="Picture Placeholder 19" descr="A body of water&#10;&#10;Description automatically generated">
            <a:extLst>
              <a:ext uri="{FF2B5EF4-FFF2-40B4-BE49-F238E27FC236}">
                <a16:creationId xmlns:a16="http://schemas.microsoft.com/office/drawing/2014/main" id="{1D464103-FB5C-064B-69F5-CABB98ECEE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38" y="3674623"/>
            <a:ext cx="5449016" cy="2670274"/>
          </a:xfrm>
          <a:prstGeom prst="rect">
            <a:avLst/>
          </a:prstGeom>
        </p:spPr>
      </p:pic>
      <p:sp>
        <p:nvSpPr>
          <p:cNvPr id="10" name="Tekstiruutu 13">
            <a:extLst>
              <a:ext uri="{FF2B5EF4-FFF2-40B4-BE49-F238E27FC236}">
                <a16:creationId xmlns:a16="http://schemas.microsoft.com/office/drawing/2014/main" id="{4F698BFD-2FFC-1141-0F8B-CB784CE0E715}"/>
              </a:ext>
            </a:extLst>
          </p:cNvPr>
          <p:cNvSpPr txBox="1"/>
          <p:nvPr/>
        </p:nvSpPr>
        <p:spPr>
          <a:xfrm>
            <a:off x="4540505" y="6011742"/>
            <a:ext cx="1421113" cy="256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accent3">
                    <a:lumMod val="50000"/>
                  </a:schemeClr>
                </a:solidFill>
              </a:rPr>
              <a:t>Kuva: Antti Karineva</a:t>
            </a:r>
          </a:p>
        </p:txBody>
      </p:sp>
    </p:spTree>
    <p:extLst>
      <p:ext uri="{BB962C8B-B14F-4D97-AF65-F5344CB8AC3E}">
        <p14:creationId xmlns:p14="http://schemas.microsoft.com/office/powerpoint/2010/main" val="21188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frog&#10;&#10;Description automatically generated">
            <a:extLst>
              <a:ext uri="{FF2B5EF4-FFF2-40B4-BE49-F238E27FC236}">
                <a16:creationId xmlns:a16="http://schemas.microsoft.com/office/drawing/2014/main" id="{483484B1-7FCD-D802-1491-5F64375324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1174" y="3428999"/>
            <a:ext cx="6264165" cy="3429001"/>
          </a:xfrm>
          <a:prstGeom prst="rect">
            <a:avLst/>
          </a:prstGeom>
        </p:spPr>
      </p:pic>
      <p:pic>
        <p:nvPicPr>
          <p:cNvPr id="13" name="Picture 12" descr="A shrimp in the water&#10;&#10;Description automatically generated">
            <a:extLst>
              <a:ext uri="{FF2B5EF4-FFF2-40B4-BE49-F238E27FC236}">
                <a16:creationId xmlns:a16="http://schemas.microsoft.com/office/drawing/2014/main" id="{F2105CB3-3272-774C-17DB-38E2C80B31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282" y="0"/>
            <a:ext cx="5630917" cy="3427820"/>
          </a:xfrm>
          <a:prstGeom prst="rect">
            <a:avLst/>
          </a:prstGeom>
        </p:spPr>
      </p:pic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E76D2A9E-DB84-1DE5-333F-92C6A33A43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77" t="-1" r="6134" b="6422"/>
          <a:stretch/>
        </p:blipFill>
        <p:spPr>
          <a:xfrm>
            <a:off x="0" y="4943667"/>
            <a:ext cx="4159020" cy="1914333"/>
          </a:xfrm>
          <a:prstGeom prst="rect">
            <a:avLst/>
          </a:prstGeom>
        </p:spPr>
      </p:pic>
      <p:pic>
        <p:nvPicPr>
          <p:cNvPr id="28" name="Picture 27" descr="A close-up of a fish&#10;&#10;Description automatically generated">
            <a:extLst>
              <a:ext uri="{FF2B5EF4-FFF2-40B4-BE49-F238E27FC236}">
                <a16:creationId xmlns:a16="http://schemas.microsoft.com/office/drawing/2014/main" id="{4A90DB46-0800-ABFC-D6A9-3E6047A5CE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0269" y="0"/>
            <a:ext cx="4071731" cy="344408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D2D618-48A9-567F-0217-C0CB51649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26" name="Picture 25" descr="A close-up of a plant in the water&#10;&#10;Description automatically generated">
            <a:extLst>
              <a:ext uri="{FF2B5EF4-FFF2-40B4-BE49-F238E27FC236}">
                <a16:creationId xmlns:a16="http://schemas.microsoft.com/office/drawing/2014/main" id="{5B7077A8-380B-67A4-A0AE-EC289B2598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88"/>
          <a:stretch/>
        </p:blipFill>
        <p:spPr>
          <a:xfrm>
            <a:off x="0" y="0"/>
            <a:ext cx="4159020" cy="5002230"/>
          </a:xfrm>
          <a:prstGeom prst="rect">
            <a:avLst/>
          </a:prstGeom>
        </p:spPr>
      </p:pic>
      <p:pic>
        <p:nvPicPr>
          <p:cNvPr id="31" name="Picture 30" descr="A jellyfish swimming in the water&#10;&#10;Description automatically generated">
            <a:extLst>
              <a:ext uri="{FF2B5EF4-FFF2-40B4-BE49-F238E27FC236}">
                <a16:creationId xmlns:a16="http://schemas.microsoft.com/office/drawing/2014/main" id="{4E2A02C2-4517-EF21-5D36-B8321E7A9D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0209" y="3429001"/>
            <a:ext cx="4061792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CAF7F73-DC2C-AB97-DD16-B88141A5DDF4}"/>
              </a:ext>
            </a:extLst>
          </p:cNvPr>
          <p:cNvSpPr/>
          <p:nvPr/>
        </p:nvSpPr>
        <p:spPr>
          <a:xfrm>
            <a:off x="3894314" y="3048856"/>
            <a:ext cx="4582274" cy="760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fi-FI" sz="3600" b="1" dirty="0"/>
              <a:t>Itämeren lajivisa</a:t>
            </a:r>
          </a:p>
        </p:txBody>
      </p:sp>
      <p:sp>
        <p:nvSpPr>
          <p:cNvPr id="2" name="Tekstiruutu 13">
            <a:extLst>
              <a:ext uri="{FF2B5EF4-FFF2-40B4-BE49-F238E27FC236}">
                <a16:creationId xmlns:a16="http://schemas.microsoft.com/office/drawing/2014/main" id="{EB431178-F87B-3A93-988D-26C548738BF3}"/>
              </a:ext>
            </a:extLst>
          </p:cNvPr>
          <p:cNvSpPr txBox="1"/>
          <p:nvPr/>
        </p:nvSpPr>
        <p:spPr>
          <a:xfrm>
            <a:off x="210660" y="4714520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Jukka Nurminen</a:t>
            </a:r>
          </a:p>
        </p:txBody>
      </p:sp>
      <p:sp>
        <p:nvSpPr>
          <p:cNvPr id="4" name="Tekstiruutu 13">
            <a:extLst>
              <a:ext uri="{FF2B5EF4-FFF2-40B4-BE49-F238E27FC236}">
                <a16:creationId xmlns:a16="http://schemas.microsoft.com/office/drawing/2014/main" id="{5207F876-53CD-14F3-346D-173A5EEA1205}"/>
              </a:ext>
            </a:extLst>
          </p:cNvPr>
          <p:cNvSpPr txBox="1"/>
          <p:nvPr/>
        </p:nvSpPr>
        <p:spPr>
          <a:xfrm>
            <a:off x="10963780" y="6348771"/>
            <a:ext cx="12282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Esa </a:t>
            </a:r>
            <a:r>
              <a:rPr lang="fi-FI" sz="1000" dirty="0" err="1">
                <a:solidFill>
                  <a:schemeClr val="bg1"/>
                </a:solidFill>
              </a:rPr>
              <a:t>Tammio</a:t>
            </a:r>
            <a:endParaRPr lang="fi-FI" sz="1000" dirty="0">
              <a:solidFill>
                <a:schemeClr val="bg1"/>
              </a:solidFill>
            </a:endParaRPr>
          </a:p>
        </p:txBody>
      </p:sp>
      <p:sp>
        <p:nvSpPr>
          <p:cNvPr id="5" name="Tekstiruutu 13">
            <a:extLst>
              <a:ext uri="{FF2B5EF4-FFF2-40B4-BE49-F238E27FC236}">
                <a16:creationId xmlns:a16="http://schemas.microsoft.com/office/drawing/2014/main" id="{27099EC2-63E0-D6ED-3797-F38B51EA4AA2}"/>
              </a:ext>
            </a:extLst>
          </p:cNvPr>
          <p:cNvSpPr txBox="1"/>
          <p:nvPr/>
        </p:nvSpPr>
        <p:spPr>
          <a:xfrm>
            <a:off x="10726535" y="3115818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Jukka Nurminen</a:t>
            </a:r>
          </a:p>
        </p:txBody>
      </p:sp>
      <p:sp>
        <p:nvSpPr>
          <p:cNvPr id="6" name="Tekstiruutu 13">
            <a:extLst>
              <a:ext uri="{FF2B5EF4-FFF2-40B4-BE49-F238E27FC236}">
                <a16:creationId xmlns:a16="http://schemas.microsoft.com/office/drawing/2014/main" id="{E2F3229A-ACB2-0179-AFEC-83890271EA87}"/>
              </a:ext>
            </a:extLst>
          </p:cNvPr>
          <p:cNvSpPr txBox="1"/>
          <p:nvPr/>
        </p:nvSpPr>
        <p:spPr>
          <a:xfrm>
            <a:off x="6600414" y="44450"/>
            <a:ext cx="15119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Jukka Nurminen</a:t>
            </a:r>
          </a:p>
        </p:txBody>
      </p:sp>
      <p:sp>
        <p:nvSpPr>
          <p:cNvPr id="7" name="Tekstiruutu 13">
            <a:extLst>
              <a:ext uri="{FF2B5EF4-FFF2-40B4-BE49-F238E27FC236}">
                <a16:creationId xmlns:a16="http://schemas.microsoft.com/office/drawing/2014/main" id="{9A647AC9-CD2B-9ECB-8F7C-9569192FC7B6}"/>
              </a:ext>
            </a:extLst>
          </p:cNvPr>
          <p:cNvSpPr txBox="1"/>
          <p:nvPr/>
        </p:nvSpPr>
        <p:spPr>
          <a:xfrm>
            <a:off x="6600414" y="6348771"/>
            <a:ext cx="15119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Jukka Nurminen</a:t>
            </a:r>
          </a:p>
        </p:txBody>
      </p:sp>
      <p:sp>
        <p:nvSpPr>
          <p:cNvPr id="9" name="Tekstiruutu 13">
            <a:extLst>
              <a:ext uri="{FF2B5EF4-FFF2-40B4-BE49-F238E27FC236}">
                <a16:creationId xmlns:a16="http://schemas.microsoft.com/office/drawing/2014/main" id="{E1E1206D-E56C-D273-FE0A-334C66D36C91}"/>
              </a:ext>
            </a:extLst>
          </p:cNvPr>
          <p:cNvSpPr txBox="1"/>
          <p:nvPr/>
        </p:nvSpPr>
        <p:spPr>
          <a:xfrm>
            <a:off x="204175" y="6342285"/>
            <a:ext cx="12282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Esa </a:t>
            </a:r>
            <a:r>
              <a:rPr lang="fi-FI" sz="1000" dirty="0" err="1">
                <a:solidFill>
                  <a:schemeClr val="bg1"/>
                </a:solidFill>
              </a:rPr>
              <a:t>Tammio</a:t>
            </a:r>
            <a:endParaRPr lang="fi-FI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8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33DAA-EED2-032B-A2F0-B903D85295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999" cy="68591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F7F87F-F41F-D3E5-600A-CF44D098FB96}"/>
              </a:ext>
            </a:extLst>
          </p:cNvPr>
          <p:cNvSpPr/>
          <p:nvPr/>
        </p:nvSpPr>
        <p:spPr>
          <a:xfrm>
            <a:off x="0" y="5084763"/>
            <a:ext cx="12192000" cy="17732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fi-FI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F537A3D-2C53-30DC-95D4-87DA6CC15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Miten ihmisen toiminta vaikuttaa Itämereen?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059A2-F1EF-9E40-A7E7-E7F25C0F6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D31727-65A2-4F4C-ABC2-A092C4F8DEE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ekstiruutu 13">
            <a:extLst>
              <a:ext uri="{FF2B5EF4-FFF2-40B4-BE49-F238E27FC236}">
                <a16:creationId xmlns:a16="http://schemas.microsoft.com/office/drawing/2014/main" id="{825B5B26-0F4C-DE44-8E14-2007C50CD527}"/>
              </a:ext>
            </a:extLst>
          </p:cNvPr>
          <p:cNvSpPr txBox="1"/>
          <p:nvPr/>
        </p:nvSpPr>
        <p:spPr>
          <a:xfrm>
            <a:off x="271274" y="6425565"/>
            <a:ext cx="20281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Sami Kiuru, </a:t>
            </a:r>
            <a:r>
              <a:rPr lang="fi-FI" sz="1000" dirty="0" err="1">
                <a:solidFill>
                  <a:schemeClr val="bg1"/>
                </a:solidFill>
              </a:rPr>
              <a:t>Vastavalo.net</a:t>
            </a:r>
            <a:endParaRPr lang="fi-FI" sz="1000" dirty="0">
              <a:solidFill>
                <a:schemeClr val="bg1"/>
              </a:solidFill>
            </a:endParaRPr>
          </a:p>
        </p:txBody>
      </p:sp>
      <p:sp>
        <p:nvSpPr>
          <p:cNvPr id="5" name="Tekstiruutu 13">
            <a:extLst>
              <a:ext uri="{FF2B5EF4-FFF2-40B4-BE49-F238E27FC236}">
                <a16:creationId xmlns:a16="http://schemas.microsoft.com/office/drawing/2014/main" id="{45EFB0FD-37BA-CAE6-193B-B231AA24B35D}"/>
              </a:ext>
            </a:extLst>
          </p:cNvPr>
          <p:cNvSpPr txBox="1"/>
          <p:nvPr/>
        </p:nvSpPr>
        <p:spPr>
          <a:xfrm>
            <a:off x="10036560" y="4788568"/>
            <a:ext cx="20281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Sami Kiuru, </a:t>
            </a:r>
            <a:r>
              <a:rPr lang="fi-FI" sz="1000" dirty="0" err="1">
                <a:solidFill>
                  <a:schemeClr val="bg1"/>
                </a:solidFill>
              </a:rPr>
              <a:t>Vastavalo.net</a:t>
            </a:r>
            <a:endParaRPr lang="fi-FI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0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750CAD-2838-CD58-0E9E-6ED8D524F0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307614" cy="692303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557BC8-65E7-5D40-8F75-F53B0B11ED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7708" y="390329"/>
            <a:ext cx="11035455" cy="511185"/>
          </a:xfrm>
        </p:spPr>
        <p:txBody>
          <a:bodyPr/>
          <a:lstStyle/>
          <a:p>
            <a:r>
              <a:rPr lang="fi-FI" dirty="0">
                <a:latin typeface="Trebuchet MS"/>
              </a:rPr>
              <a:t>Ihmistoiminta </a:t>
            </a:r>
            <a:br>
              <a:rPr lang="fi-FI" dirty="0"/>
            </a:br>
            <a:r>
              <a:rPr lang="fi-FI" dirty="0">
                <a:latin typeface="Trebuchet MS"/>
              </a:rPr>
              <a:t>kuormittaa merta</a:t>
            </a:r>
          </a:p>
          <a:p>
            <a:r>
              <a:rPr lang="fi-FI" sz="2000" b="0">
                <a:latin typeface="Trebuchet MS"/>
              </a:rPr>
              <a:t>Toimintamme seuraukset</a:t>
            </a:r>
            <a:br>
              <a:rPr lang="fi-FI" sz="2000" b="0">
                <a:latin typeface="Trebuchet MS"/>
              </a:rPr>
            </a:br>
            <a:r>
              <a:rPr lang="fi-FI" sz="2000" b="0">
                <a:latin typeface="Trebuchet MS"/>
              </a:rPr>
              <a:t>näkyvät Itämeressä pitkään </a:t>
            </a:r>
            <a:endParaRPr lang="fi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4B1C7D-C303-2948-9816-B5DD3145A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993" y="6356350"/>
            <a:ext cx="2743200" cy="365125"/>
          </a:xfrm>
        </p:spPr>
        <p:txBody>
          <a:bodyPr/>
          <a:lstStyle/>
          <a:p>
            <a:fld id="{74D31727-65A2-4F4C-ABC2-A092C4F8DEE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04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plant in the water&#10;&#10;Description automatically generated">
            <a:extLst>
              <a:ext uri="{FF2B5EF4-FFF2-40B4-BE49-F238E27FC236}">
                <a16:creationId xmlns:a16="http://schemas.microsoft.com/office/drawing/2014/main" id="{EEB77CEE-66D6-19D7-D899-36E290A460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647" b="7465"/>
          <a:stretch/>
        </p:blipFill>
        <p:spPr>
          <a:xfrm>
            <a:off x="-1" y="1341782"/>
            <a:ext cx="6019633" cy="5516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54E795-13F5-554D-9CB0-C231443ACD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68" t="19565"/>
          <a:stretch/>
        </p:blipFill>
        <p:spPr>
          <a:xfrm>
            <a:off x="6177516" y="1341782"/>
            <a:ext cx="6014484" cy="551621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CEA2F2-39ED-2743-BBA1-D11EDEAB85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7708" y="390329"/>
            <a:ext cx="11035455" cy="51118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fi-FI" dirty="0"/>
              <a:t>Ilmastonmuutos muuttaa Itämerta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1D0B61-95A7-AB4E-92A5-C1EE37C3B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993" y="6356350"/>
            <a:ext cx="2743200" cy="365125"/>
          </a:xfrm>
        </p:spPr>
        <p:txBody>
          <a:bodyPr/>
          <a:lstStyle/>
          <a:p>
            <a:fld id="{74D31727-65A2-4F4C-ABC2-A092C4F8DEE2}" type="slidenum">
              <a:rPr lang="en-US" smtClean="0">
                <a:solidFill>
                  <a:schemeClr val="bg1"/>
                </a:solidFill>
              </a:rPr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8BBBD4-7946-004C-8436-8C5982C3D682}"/>
              </a:ext>
            </a:extLst>
          </p:cNvPr>
          <p:cNvSpPr/>
          <p:nvPr/>
        </p:nvSpPr>
        <p:spPr>
          <a:xfrm>
            <a:off x="217977" y="6404586"/>
            <a:ext cx="17283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i-FI" alt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Kuva: Jukka Nurminen</a:t>
            </a:r>
            <a:endParaRPr lang="fi-FI" altLang="fi-FI" sz="500" dirty="0">
              <a:solidFill>
                <a:schemeClr val="bg1"/>
              </a:solidFill>
              <a:latin typeface="-webkit-standard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B6B474-EC9E-8142-96B9-6A10DB6AC953}"/>
              </a:ext>
            </a:extLst>
          </p:cNvPr>
          <p:cNvSpPr/>
          <p:nvPr/>
        </p:nvSpPr>
        <p:spPr>
          <a:xfrm>
            <a:off x="6277536" y="6404586"/>
            <a:ext cx="14313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i-FI" alt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Kuva: Pekka Tuuri</a:t>
            </a:r>
          </a:p>
        </p:txBody>
      </p:sp>
    </p:spTree>
    <p:extLst>
      <p:ext uri="{BB962C8B-B14F-4D97-AF65-F5344CB8AC3E}">
        <p14:creationId xmlns:p14="http://schemas.microsoft.com/office/powerpoint/2010/main" val="108616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seabed&#10;&#10;Description automatically generated">
            <a:extLst>
              <a:ext uri="{FF2B5EF4-FFF2-40B4-BE49-F238E27FC236}">
                <a16:creationId xmlns:a16="http://schemas.microsoft.com/office/drawing/2014/main" id="{0C93E195-F689-CE97-24FD-4F8A921F4F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5619" y="1329070"/>
            <a:ext cx="6046381" cy="5528930"/>
          </a:xfrm>
          <a:prstGeom prst="rect">
            <a:avLst/>
          </a:prstGeom>
        </p:spPr>
      </p:pic>
      <p:pic>
        <p:nvPicPr>
          <p:cNvPr id="2" name="Kuva 6" descr="Kuva, joka sisältää kohteen ulko, ruoho, luonto, etäisyys&#10;&#10;Kuvaus luotu automaattisesti">
            <a:extLst>
              <a:ext uri="{FF2B5EF4-FFF2-40B4-BE49-F238E27FC236}">
                <a16:creationId xmlns:a16="http://schemas.microsoft.com/office/drawing/2014/main" id="{09E5D99F-247D-E8C5-B94F-2C64FECEDC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1324301"/>
            <a:ext cx="6011917" cy="5540400"/>
          </a:xfrm>
          <a:prstGeom prst="rect">
            <a:avLst/>
          </a:prstGeom>
        </p:spPr>
      </p:pic>
      <p:pic>
        <p:nvPicPr>
          <p:cNvPr id="11" name="Picture 10" descr="Underwater view of plants and sunlight&#10;&#10;Description automatically generated">
            <a:extLst>
              <a:ext uri="{FF2B5EF4-FFF2-40B4-BE49-F238E27FC236}">
                <a16:creationId xmlns:a16="http://schemas.microsoft.com/office/drawing/2014/main" id="{5A5E43C6-BC63-8B62-7CE5-A7CC9632ED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8835"/>
            <a:ext cx="0" cy="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CEA2F2-39ED-2743-BBA1-D11EDEAB85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7708" y="390329"/>
            <a:ext cx="11035455" cy="51118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FI" dirty="0"/>
              <a:t>Mistä huomaa rehevöitymisen? </a:t>
            </a:r>
            <a:endParaRPr lang="fi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1D0B61-95A7-AB4E-92A5-C1EE37C3B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993" y="6356350"/>
            <a:ext cx="2743200" cy="365125"/>
          </a:xfrm>
        </p:spPr>
        <p:txBody>
          <a:bodyPr/>
          <a:lstStyle/>
          <a:p>
            <a:fld id="{74D31727-65A2-4F4C-ABC2-A092C4F8DEE2}" type="slidenum">
              <a:rPr lang="en-US" smtClean="0">
                <a:solidFill>
                  <a:schemeClr val="bg1"/>
                </a:solidFill>
              </a:rPr>
              <a:pPr/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8BBBD4-7946-004C-8436-8C5982C3D682}"/>
              </a:ext>
            </a:extLst>
          </p:cNvPr>
          <p:cNvSpPr/>
          <p:nvPr/>
        </p:nvSpPr>
        <p:spPr>
          <a:xfrm>
            <a:off x="215052" y="6404587"/>
            <a:ext cx="14313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i-FI" alt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Kuva: Pekka Tuuri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B6B474-EC9E-8142-96B9-6A10DB6AC953}"/>
              </a:ext>
            </a:extLst>
          </p:cNvPr>
          <p:cNvSpPr/>
          <p:nvPr/>
        </p:nvSpPr>
        <p:spPr>
          <a:xfrm>
            <a:off x="6274611" y="6404587"/>
            <a:ext cx="17283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i-FI" alt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Kuva: Jukka Nurminen</a:t>
            </a:r>
          </a:p>
        </p:txBody>
      </p:sp>
    </p:spTree>
    <p:extLst>
      <p:ext uri="{BB962C8B-B14F-4D97-AF65-F5344CB8AC3E}">
        <p14:creationId xmlns:p14="http://schemas.microsoft.com/office/powerpoint/2010/main" val="387188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algae in a river&#10;&#10;Description automatically generated">
            <a:extLst>
              <a:ext uri="{FF2B5EF4-FFF2-40B4-BE49-F238E27FC236}">
                <a16:creationId xmlns:a16="http://schemas.microsoft.com/office/drawing/2014/main" id="{2A4781D7-0DDB-1DEA-E32D-8EEB16694F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2" t="778" r="40942" b="778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CEA2F2-39ED-2743-BBA1-D11EDEAB85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7708" y="390329"/>
            <a:ext cx="11035455" cy="511185"/>
          </a:xfrm>
          <a:noFill/>
        </p:spPr>
        <p:txBody>
          <a:bodyPr/>
          <a:lstStyle/>
          <a:p>
            <a:r>
              <a:rPr lang="en-FI" dirty="0"/>
              <a:t>Mistä tunnistaa sinilevän</a:t>
            </a:r>
            <a:endParaRPr lang="fi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1D0B61-95A7-AB4E-92A5-C1EE37C3B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993" y="6356350"/>
            <a:ext cx="2743200" cy="365125"/>
          </a:xfrm>
        </p:spPr>
        <p:txBody>
          <a:bodyPr/>
          <a:lstStyle/>
          <a:p>
            <a:fld id="{74D31727-65A2-4F4C-ABC2-A092C4F8DEE2}" type="slidenum">
              <a:rPr lang="en-US" smtClean="0">
                <a:solidFill>
                  <a:schemeClr val="bg1"/>
                </a:solidFill>
              </a:rPr>
              <a:pPr/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diagram of a glass of water&#10;&#10;Description automatically generated">
            <a:extLst>
              <a:ext uri="{FF2B5EF4-FFF2-40B4-BE49-F238E27FC236}">
                <a16:creationId xmlns:a16="http://schemas.microsoft.com/office/drawing/2014/main" id="{7980CA48-7EF8-1292-4A95-DE7923936D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3" t="10266" r="5301" b="2742"/>
          <a:stretch/>
        </p:blipFill>
        <p:spPr>
          <a:xfrm>
            <a:off x="331306" y="1485460"/>
            <a:ext cx="8719929" cy="46237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34EA5E-173D-55B2-A6C8-BD806E3E727B}"/>
              </a:ext>
            </a:extLst>
          </p:cNvPr>
          <p:cNvSpPr txBox="1"/>
          <p:nvPr/>
        </p:nvSpPr>
        <p:spPr>
          <a:xfrm>
            <a:off x="9522318" y="135873"/>
            <a:ext cx="24759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000" dirty="0">
                <a:solidFill>
                  <a:schemeClr val="bg1"/>
                </a:solidFill>
              </a:rPr>
              <a:t>Kuva: Kirsi Kurki-Miettinen</a:t>
            </a:r>
          </a:p>
        </p:txBody>
      </p:sp>
    </p:spTree>
    <p:extLst>
      <p:ext uri="{BB962C8B-B14F-4D97-AF65-F5344CB8AC3E}">
        <p14:creationId xmlns:p14="http://schemas.microsoft.com/office/powerpoint/2010/main" val="261389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 descr="A group of people standing next to a body of water&#10;&#10;Description automatically generated">
            <a:extLst>
              <a:ext uri="{FF2B5EF4-FFF2-40B4-BE49-F238E27FC236}">
                <a16:creationId xmlns:a16="http://schemas.microsoft.com/office/drawing/2014/main" id="{4BF8588F-B2AD-5D47-7E42-84622B5D41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64" r="168" b="-8686"/>
          <a:stretch/>
        </p:blipFill>
        <p:spPr>
          <a:xfrm>
            <a:off x="-1" y="-1"/>
            <a:ext cx="12192001" cy="554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F7F87F-F41F-D3E5-600A-CF44D098FB96}"/>
              </a:ext>
            </a:extLst>
          </p:cNvPr>
          <p:cNvSpPr/>
          <p:nvPr/>
        </p:nvSpPr>
        <p:spPr>
          <a:xfrm>
            <a:off x="0" y="5084763"/>
            <a:ext cx="12192000" cy="17732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fi-FI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F537A3D-2C53-30DC-95D4-87DA6CC15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  <a:latin typeface="Trebuchet MS"/>
                <a:cs typeface="MV Boli"/>
              </a:rPr>
              <a:t>Roska maalla on roska meressä!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059A2-F1EF-9E40-A7E7-E7F25C0F6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D31727-65A2-4F4C-ABC2-A092C4F8DEE2}" type="slidenum">
              <a:rPr lang="en-US" smtClean="0">
                <a:solidFill>
                  <a:schemeClr val="bg1"/>
                </a:solidFill>
              </a:rPr>
              <a:pPr/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kstiruutu 13">
            <a:extLst>
              <a:ext uri="{FF2B5EF4-FFF2-40B4-BE49-F238E27FC236}">
                <a16:creationId xmlns:a16="http://schemas.microsoft.com/office/drawing/2014/main" id="{825B5B26-0F4C-DE44-8E14-2007C50CD527}"/>
              </a:ext>
            </a:extLst>
          </p:cNvPr>
          <p:cNvSpPr txBox="1"/>
          <p:nvPr/>
        </p:nvSpPr>
        <p:spPr>
          <a:xfrm>
            <a:off x="271274" y="6425565"/>
            <a:ext cx="12618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>
                    <a:lumMod val="65000"/>
                  </a:schemeClr>
                </a:solidFill>
              </a:rPr>
              <a:t>Kuva: Aino Huotari</a:t>
            </a:r>
          </a:p>
        </p:txBody>
      </p:sp>
      <p:sp>
        <p:nvSpPr>
          <p:cNvPr id="5" name="Tekstiruutu 13">
            <a:extLst>
              <a:ext uri="{FF2B5EF4-FFF2-40B4-BE49-F238E27FC236}">
                <a16:creationId xmlns:a16="http://schemas.microsoft.com/office/drawing/2014/main" id="{66762D80-EDF9-A31A-0A3A-A5136070D6AA}"/>
              </a:ext>
            </a:extLst>
          </p:cNvPr>
          <p:cNvSpPr txBox="1"/>
          <p:nvPr/>
        </p:nvSpPr>
        <p:spPr>
          <a:xfrm>
            <a:off x="10719731" y="4835702"/>
            <a:ext cx="12618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Aino Huotari</a:t>
            </a:r>
          </a:p>
        </p:txBody>
      </p:sp>
    </p:spTree>
    <p:extLst>
      <p:ext uri="{BB962C8B-B14F-4D97-AF65-F5344CB8AC3E}">
        <p14:creationId xmlns:p14="http://schemas.microsoft.com/office/powerpoint/2010/main" val="375710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lying on a blanket on a dock&#10;&#10;Description automatically generated">
            <a:extLst>
              <a:ext uri="{FF2B5EF4-FFF2-40B4-BE49-F238E27FC236}">
                <a16:creationId xmlns:a16="http://schemas.microsoft.com/office/drawing/2014/main" id="{13462DD3-6724-CA0A-E5EA-A4D9520E9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62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215965-F014-0442-A2E7-5D21CD380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D31727-65A2-4F4C-ABC2-A092C4F8DEE2}" type="slidenum">
              <a:rPr lang="en-US" smtClean="0">
                <a:solidFill>
                  <a:schemeClr val="bg1"/>
                </a:solidFill>
              </a:rPr>
              <a:pPr/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4928B4B-A380-334E-B939-344D9BA9E0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Pulinaboksi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BFCE48-EA6B-5449-A4D1-D86E629195E4}"/>
              </a:ext>
            </a:extLst>
          </p:cNvPr>
          <p:cNvSpPr txBox="1"/>
          <p:nvPr/>
        </p:nvSpPr>
        <p:spPr>
          <a:xfrm>
            <a:off x="3475383" y="341719"/>
            <a:ext cx="7106478" cy="20210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chemeClr val="bg1"/>
                </a:solidFill>
                <a:latin typeface="Trebuchet MS" panose="020B0703020202090204" pitchFamily="34" charset="0"/>
                <a:cs typeface="MV Boli" panose="02000500030200090000" pitchFamily="2" charset="0"/>
              </a:rPr>
              <a:t>Mitä sinä voit tehdä Itämeren hyväksi? 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800" dirty="0" err="1">
                <a:solidFill>
                  <a:schemeClr val="bg1"/>
                </a:solidFill>
                <a:latin typeface="Trebuchet MS" panose="020B0703020202090204" pitchFamily="34" charset="0"/>
                <a:cs typeface="MV Boli" panose="02000500030200090000" pitchFamily="2" charset="0"/>
              </a:rPr>
              <a:t>Onko</a:t>
            </a:r>
            <a:r>
              <a:rPr lang="fi-FI" sz="2800" dirty="0">
                <a:solidFill>
                  <a:schemeClr val="bg1"/>
                </a:solidFill>
                <a:latin typeface="Trebuchet MS" panose="020B0703020202090204" pitchFamily="34" charset="0"/>
                <a:cs typeface="MV Boli" panose="02000500030200090000" pitchFamily="2" charset="0"/>
              </a:rPr>
              <a:t> meri sinulle tärkeä?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chemeClr val="bg1"/>
                </a:solidFill>
                <a:latin typeface="Trebuchet MS" panose="020B0703020202090204" pitchFamily="34" charset="0"/>
                <a:cs typeface="MV Boli" panose="02000500030200090000" pitchFamily="2" charset="0"/>
              </a:rPr>
              <a:t>Mikä on sinulle mieluinen paikka tai tekeminen meren ääreltä?</a:t>
            </a:r>
          </a:p>
        </p:txBody>
      </p:sp>
      <p:sp>
        <p:nvSpPr>
          <p:cNvPr id="2" name="Tekstiruutu 13">
            <a:extLst>
              <a:ext uri="{FF2B5EF4-FFF2-40B4-BE49-F238E27FC236}">
                <a16:creationId xmlns:a16="http://schemas.microsoft.com/office/drawing/2014/main" id="{441CF6F2-4402-2907-0C05-D6A053B6E876}"/>
              </a:ext>
            </a:extLst>
          </p:cNvPr>
          <p:cNvSpPr txBox="1"/>
          <p:nvPr/>
        </p:nvSpPr>
        <p:spPr>
          <a:xfrm>
            <a:off x="271274" y="6425565"/>
            <a:ext cx="1382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Joonas Linkola</a:t>
            </a:r>
          </a:p>
        </p:txBody>
      </p:sp>
    </p:spTree>
    <p:extLst>
      <p:ext uri="{BB962C8B-B14F-4D97-AF65-F5344CB8AC3E}">
        <p14:creationId xmlns:p14="http://schemas.microsoft.com/office/powerpoint/2010/main" val="4202341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erson standing on an ice floe in the ocean&#10;&#10;Description automatically generated">
            <a:extLst>
              <a:ext uri="{FF2B5EF4-FFF2-40B4-BE49-F238E27FC236}">
                <a16:creationId xmlns:a16="http://schemas.microsoft.com/office/drawing/2014/main" id="{EB9D0681-2675-B64B-A904-CF90D69A67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059A2-F1EF-9E40-A7E7-E7F25C0F6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D31727-65A2-4F4C-ABC2-A092C4F8DEE2}" type="slidenum">
              <a:rPr lang="en-US" smtClean="0">
                <a:solidFill>
                  <a:schemeClr val="bg1"/>
                </a:solidFill>
              </a:rPr>
              <a:pPr/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kstiruutu 13">
            <a:extLst>
              <a:ext uri="{FF2B5EF4-FFF2-40B4-BE49-F238E27FC236}">
                <a16:creationId xmlns:a16="http://schemas.microsoft.com/office/drawing/2014/main" id="{825B5B26-0F4C-DE44-8E14-2007C50CD527}"/>
              </a:ext>
            </a:extLst>
          </p:cNvPr>
          <p:cNvSpPr txBox="1"/>
          <p:nvPr/>
        </p:nvSpPr>
        <p:spPr>
          <a:xfrm>
            <a:off x="210399" y="6354398"/>
            <a:ext cx="1382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Joonas Linkola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5950C7-A0F1-572A-AEF1-88505DE5EA65}"/>
              </a:ext>
            </a:extLst>
          </p:cNvPr>
          <p:cNvSpPr txBox="1"/>
          <p:nvPr/>
        </p:nvSpPr>
        <p:spPr>
          <a:xfrm>
            <a:off x="10158371" y="108568"/>
            <a:ext cx="209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#muovitonmeri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DC22FA5-F447-227B-33CC-4F6E214F9DBE}"/>
              </a:ext>
            </a:extLst>
          </p:cNvPr>
          <p:cNvGrpSpPr>
            <a:grpSpLocks noChangeAspect="1"/>
          </p:cNvGrpSpPr>
          <p:nvPr/>
        </p:nvGrpSpPr>
        <p:grpSpPr>
          <a:xfrm>
            <a:off x="2147627" y="1354529"/>
            <a:ext cx="2088000" cy="2088000"/>
            <a:chOff x="6183665" y="4290771"/>
            <a:chExt cx="1917306" cy="1917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545CD15-4DE4-925F-94B4-96BFDCDC437B}"/>
                </a:ext>
              </a:extLst>
            </p:cNvPr>
            <p:cNvSpPr/>
            <p:nvPr/>
          </p:nvSpPr>
          <p:spPr>
            <a:xfrm>
              <a:off x="6183665" y="4290771"/>
              <a:ext cx="1917306" cy="191730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t" anchorCtr="0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fi-FI" sz="16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573A33-043C-F252-F032-0A06D8ACFE4D}"/>
                </a:ext>
              </a:extLst>
            </p:cNvPr>
            <p:cNvSpPr/>
            <p:nvPr/>
          </p:nvSpPr>
          <p:spPr>
            <a:xfrm>
              <a:off x="6573997" y="5519100"/>
              <a:ext cx="1136646" cy="3108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1600" b="1" dirty="0">
                  <a:solidFill>
                    <a:schemeClr val="bg1"/>
                  </a:solidFill>
                </a:rPr>
                <a:t>Älä roskaa!</a:t>
              </a:r>
            </a:p>
          </p:txBody>
        </p:sp>
        <p:pic>
          <p:nvPicPr>
            <p:cNvPr id="19" name="Picture 18" descr="A hand picking up a piece of paper&#10;&#10;Description automatically generated">
              <a:extLst>
                <a:ext uri="{FF2B5EF4-FFF2-40B4-BE49-F238E27FC236}">
                  <a16:creationId xmlns:a16="http://schemas.microsoft.com/office/drawing/2014/main" id="{CC96276D-A382-D7D1-DDB8-EA8B0F181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3742" y="4548294"/>
              <a:ext cx="977152" cy="91429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E171FD-5857-BE81-040C-76372FD7D980}"/>
              </a:ext>
            </a:extLst>
          </p:cNvPr>
          <p:cNvGrpSpPr/>
          <p:nvPr/>
        </p:nvGrpSpPr>
        <p:grpSpPr>
          <a:xfrm>
            <a:off x="6127053" y="3624082"/>
            <a:ext cx="2926278" cy="2088000"/>
            <a:chOff x="6127053" y="3586374"/>
            <a:chExt cx="2926278" cy="2088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5ECE53B-6577-A7F8-5CEB-2939E1F123E0}"/>
                </a:ext>
              </a:extLst>
            </p:cNvPr>
            <p:cNvSpPr/>
            <p:nvPr/>
          </p:nvSpPr>
          <p:spPr>
            <a:xfrm>
              <a:off x="6546192" y="3586374"/>
              <a:ext cx="2088000" cy="2088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t" anchorCtr="0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fi-FI" sz="16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976A0F-B209-0ED5-4897-A066B0658CA9}"/>
                </a:ext>
              </a:extLst>
            </p:cNvPr>
            <p:cNvSpPr/>
            <p:nvPr/>
          </p:nvSpPr>
          <p:spPr>
            <a:xfrm>
              <a:off x="6127053" y="4845263"/>
              <a:ext cx="2926278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i-FI" sz="1600" b="1" dirty="0">
                  <a:solidFill>
                    <a:schemeClr val="bg1"/>
                  </a:solidFill>
                  <a:effectLst/>
                  <a:latin typeface="Trebuchet MS" panose="020B0703020202090204" pitchFamily="34" charset="0"/>
                  <a:ea typeface="Calibri" panose="020F0502020204030204" pitchFamily="34" charset="0"/>
                </a:rPr>
                <a:t>Kuluta </a:t>
              </a:r>
              <a:br>
                <a:rPr lang="fi-FI" sz="1600" b="1" dirty="0">
                  <a:solidFill>
                    <a:schemeClr val="bg1"/>
                  </a:solidFill>
                  <a:effectLst/>
                  <a:latin typeface="Trebuchet MS" panose="020B0703020202090204" pitchFamily="34" charset="0"/>
                  <a:ea typeface="Calibri" panose="020F0502020204030204" pitchFamily="34" charset="0"/>
                </a:rPr>
              </a:br>
              <a:r>
                <a:rPr lang="fi-FI" sz="1600" b="1" dirty="0">
                  <a:solidFill>
                    <a:schemeClr val="bg1"/>
                  </a:solidFill>
                  <a:effectLst/>
                  <a:latin typeface="Trebuchet MS" panose="020B0703020202090204" pitchFamily="34" charset="0"/>
                  <a:ea typeface="Calibri" panose="020F0502020204030204" pitchFamily="34" charset="0"/>
                </a:rPr>
                <a:t>kestävästi! </a:t>
              </a:r>
              <a:endParaRPr lang="fi-FI" sz="1600" b="1" dirty="0">
                <a:solidFill>
                  <a:schemeClr val="bg1"/>
                </a:solidFill>
                <a:latin typeface="Trebuchet MS" panose="020B0703020202090204" pitchFamily="34" charset="0"/>
              </a:endParaRPr>
            </a:p>
          </p:txBody>
        </p:sp>
        <p:pic>
          <p:nvPicPr>
            <p:cNvPr id="20" name="Picture 19" descr="A white outline of hands holding a leaf&#10;&#10;Description automatically generated">
              <a:extLst>
                <a:ext uri="{FF2B5EF4-FFF2-40B4-BE49-F238E27FC236}">
                  <a16:creationId xmlns:a16="http://schemas.microsoft.com/office/drawing/2014/main" id="{C5F6014C-CD50-EEE3-B63D-07E076D2E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9761" y="3845482"/>
              <a:ext cx="1100861" cy="980359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383E28C-B5F4-8392-F1D1-391F6EA99198}"/>
              </a:ext>
            </a:extLst>
          </p:cNvPr>
          <p:cNvGrpSpPr/>
          <p:nvPr/>
        </p:nvGrpSpPr>
        <p:grpSpPr>
          <a:xfrm>
            <a:off x="3510280" y="3624082"/>
            <a:ext cx="2088000" cy="2088000"/>
            <a:chOff x="3510280" y="3586374"/>
            <a:chExt cx="2088000" cy="2088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0773AF5-3256-C75E-4883-1A07365769AE}"/>
                </a:ext>
              </a:extLst>
            </p:cNvPr>
            <p:cNvSpPr/>
            <p:nvPr/>
          </p:nvSpPr>
          <p:spPr>
            <a:xfrm>
              <a:off x="3510280" y="3586374"/>
              <a:ext cx="2088000" cy="2088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t" anchorCtr="0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fi-FI" sz="16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9EF1BC3-8B59-89CC-968E-423B255363F1}"/>
                </a:ext>
              </a:extLst>
            </p:cNvPr>
            <p:cNvSpPr/>
            <p:nvPr/>
          </p:nvSpPr>
          <p:spPr>
            <a:xfrm>
              <a:off x="3829190" y="4845263"/>
              <a:ext cx="1476687" cy="535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i-FI" sz="1600" b="1" dirty="0">
                  <a:solidFill>
                    <a:schemeClr val="bg1"/>
                  </a:solidFill>
                </a:rPr>
                <a:t>Suosi </a:t>
              </a:r>
              <a:br>
                <a:rPr lang="fi-FI" sz="1600" b="1" dirty="0">
                  <a:solidFill>
                    <a:schemeClr val="bg1"/>
                  </a:solidFill>
                </a:rPr>
              </a:br>
              <a:r>
                <a:rPr lang="fi-FI" sz="1600" b="1" dirty="0">
                  <a:solidFill>
                    <a:schemeClr val="bg1"/>
                  </a:solidFill>
                </a:rPr>
                <a:t>kasvisruokaa!</a:t>
              </a:r>
            </a:p>
          </p:txBody>
        </p:sp>
        <p:pic>
          <p:nvPicPr>
            <p:cNvPr id="24" name="Picture 23" descr="A fork and leaf logo&#10;&#10;Description automatically generated">
              <a:extLst>
                <a:ext uri="{FF2B5EF4-FFF2-40B4-BE49-F238E27FC236}">
                  <a16:creationId xmlns:a16="http://schemas.microsoft.com/office/drawing/2014/main" id="{2507B507-94DE-FC05-3A54-07F77441F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54153" y="3790767"/>
              <a:ext cx="1000255" cy="1029023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FEC064D-1F88-5CE2-F604-C23CA24C563B}"/>
              </a:ext>
            </a:extLst>
          </p:cNvPr>
          <p:cNvGrpSpPr>
            <a:grpSpLocks noChangeAspect="1"/>
          </p:cNvGrpSpPr>
          <p:nvPr/>
        </p:nvGrpSpPr>
        <p:grpSpPr>
          <a:xfrm>
            <a:off x="641803" y="3624082"/>
            <a:ext cx="2088000" cy="2088000"/>
            <a:chOff x="2254438" y="4290771"/>
            <a:chExt cx="1917306" cy="191730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51394BE-D366-54EB-6C48-E5367E72E6CA}"/>
                </a:ext>
              </a:extLst>
            </p:cNvPr>
            <p:cNvSpPr/>
            <p:nvPr/>
          </p:nvSpPr>
          <p:spPr>
            <a:xfrm>
              <a:off x="2254438" y="4290771"/>
              <a:ext cx="1917306" cy="191730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t" anchorCtr="0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fi-FI" sz="16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250E6E-5839-0730-C76A-59F9B62F1F2D}"/>
                </a:ext>
              </a:extLst>
            </p:cNvPr>
            <p:cNvSpPr/>
            <p:nvPr/>
          </p:nvSpPr>
          <p:spPr>
            <a:xfrm>
              <a:off x="2424876" y="5272215"/>
              <a:ext cx="1615032" cy="763063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pPr algn="ctr"/>
              <a:r>
                <a:rPr lang="fi-FI" sz="1600" b="1" dirty="0">
                  <a:solidFill>
                    <a:schemeClr val="bg1"/>
                  </a:solidFill>
                  <a:latin typeface="Trebuchet MS"/>
                </a:rPr>
                <a:t>Suosi kestävästi </a:t>
              </a:r>
              <a:br>
                <a:rPr lang="fi-FI" sz="1600" b="1" dirty="0"/>
              </a:br>
              <a:r>
                <a:rPr lang="fi-FI" sz="1600" b="1" dirty="0">
                  <a:solidFill>
                    <a:schemeClr val="bg1"/>
                  </a:solidFill>
                  <a:latin typeface="Trebuchet MS"/>
                </a:rPr>
                <a:t>kalastettua </a:t>
              </a:r>
              <a:br>
                <a:rPr lang="fi-FI" sz="1600" b="1" dirty="0"/>
              </a:br>
              <a:r>
                <a:rPr lang="fi-FI" sz="1600" b="1" dirty="0">
                  <a:solidFill>
                    <a:schemeClr val="bg1"/>
                  </a:solidFill>
                  <a:latin typeface="Trebuchet MS"/>
                </a:rPr>
                <a:t>luonnonkalaa!</a:t>
              </a:r>
            </a:p>
          </p:txBody>
        </p:sp>
        <p:pic>
          <p:nvPicPr>
            <p:cNvPr id="25" name="Picture 24" descr="A fish and fork and knife&#10;&#10;Description automatically generated">
              <a:extLst>
                <a:ext uri="{FF2B5EF4-FFF2-40B4-BE49-F238E27FC236}">
                  <a16:creationId xmlns:a16="http://schemas.microsoft.com/office/drawing/2014/main" id="{C4B64C0A-16AE-75B6-CA54-9CF44FE8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99676" y="4292636"/>
              <a:ext cx="1026831" cy="107837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C7EEADE-0B62-A8E6-0D90-E171118ED6B2}"/>
              </a:ext>
            </a:extLst>
          </p:cNvPr>
          <p:cNvGrpSpPr>
            <a:grpSpLocks noChangeAspect="1"/>
          </p:cNvGrpSpPr>
          <p:nvPr/>
        </p:nvGrpSpPr>
        <p:grpSpPr>
          <a:xfrm>
            <a:off x="9626672" y="3624082"/>
            <a:ext cx="2215816" cy="2088000"/>
            <a:chOff x="10021793" y="3946781"/>
            <a:chExt cx="2034672" cy="191730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C6FA798-4ADC-387C-5D58-8EE96A66180A}"/>
                </a:ext>
              </a:extLst>
            </p:cNvPr>
            <p:cNvSpPr/>
            <p:nvPr/>
          </p:nvSpPr>
          <p:spPr>
            <a:xfrm>
              <a:off x="10080476" y="3946781"/>
              <a:ext cx="1917306" cy="191730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t" anchorCtr="0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fi-FI" sz="160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0C00E44-EA77-9655-9254-CE8836B66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0536488" y="4111868"/>
              <a:ext cx="1005282" cy="92891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3CF6F2-C28B-2AD5-6D84-89A04691F073}"/>
                </a:ext>
              </a:extLst>
            </p:cNvPr>
            <p:cNvSpPr/>
            <p:nvPr/>
          </p:nvSpPr>
          <p:spPr>
            <a:xfrm>
              <a:off x="10021793" y="5102195"/>
              <a:ext cx="2034672" cy="4917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i-FI" sz="1600" b="1" dirty="0">
                  <a:solidFill>
                    <a:schemeClr val="bg1"/>
                  </a:solidFill>
                  <a:effectLst/>
                  <a:latin typeface="Trebuchet MS" panose="020B0703020202090204" pitchFamily="34" charset="0"/>
                  <a:ea typeface="Calibri" panose="020F0502020204030204" pitchFamily="34" charset="0"/>
                </a:rPr>
                <a:t>Vältä turhia </a:t>
              </a:r>
              <a:br>
                <a:rPr lang="fi-FI" sz="1600" b="1" dirty="0">
                  <a:solidFill>
                    <a:schemeClr val="bg1"/>
                  </a:solidFill>
                  <a:effectLst/>
                  <a:latin typeface="Trebuchet MS" panose="020B0703020202090204" pitchFamily="34" charset="0"/>
                  <a:ea typeface="Calibri" panose="020F0502020204030204" pitchFamily="34" charset="0"/>
                </a:rPr>
              </a:br>
              <a:r>
                <a:rPr lang="fi-FI" sz="1600" b="1" dirty="0">
                  <a:solidFill>
                    <a:schemeClr val="bg1"/>
                  </a:solidFill>
                  <a:effectLst/>
                  <a:latin typeface="Trebuchet MS" panose="020B0703020202090204" pitchFamily="34" charset="0"/>
                  <a:ea typeface="Calibri" panose="020F0502020204030204" pitchFamily="34" charset="0"/>
                </a:rPr>
                <a:t>kemikaaleja!</a:t>
              </a:r>
              <a:endParaRPr lang="fi-FI" sz="1600" b="1" dirty="0">
                <a:solidFill>
                  <a:schemeClr val="bg1"/>
                </a:solidFill>
                <a:latin typeface="Trebuchet MS" panose="020B070302020209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C77B3B6-B3FC-EFB7-402E-E401AE009006}"/>
              </a:ext>
            </a:extLst>
          </p:cNvPr>
          <p:cNvGrpSpPr>
            <a:grpSpLocks noChangeAspect="1"/>
          </p:cNvGrpSpPr>
          <p:nvPr/>
        </p:nvGrpSpPr>
        <p:grpSpPr>
          <a:xfrm>
            <a:off x="8177771" y="1354529"/>
            <a:ext cx="2088000" cy="2088000"/>
            <a:chOff x="4129993" y="3719634"/>
            <a:chExt cx="1917306" cy="191730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A851573-FD54-A6F3-72DB-B22B2A077D3A}"/>
                </a:ext>
              </a:extLst>
            </p:cNvPr>
            <p:cNvSpPr/>
            <p:nvPr/>
          </p:nvSpPr>
          <p:spPr>
            <a:xfrm>
              <a:off x="4129993" y="3719634"/>
              <a:ext cx="1917306" cy="191730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t" anchorCtr="0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fi-FI" sz="1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B0BD656-D859-980D-BB8B-59EF983F3524}"/>
                </a:ext>
              </a:extLst>
            </p:cNvPr>
            <p:cNvSpPr/>
            <p:nvPr/>
          </p:nvSpPr>
          <p:spPr>
            <a:xfrm>
              <a:off x="4338604" y="4640039"/>
              <a:ext cx="1528187" cy="8987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i-FI" sz="1600" b="1" dirty="0">
                  <a:solidFill>
                    <a:schemeClr val="bg1"/>
                  </a:solidFill>
                </a:rPr>
                <a:t>Liiku kävellen, </a:t>
              </a:r>
              <a:br>
                <a:rPr lang="fi-FI" sz="1600" b="1" dirty="0">
                  <a:solidFill>
                    <a:schemeClr val="bg1"/>
                  </a:solidFill>
                </a:rPr>
              </a:br>
              <a:r>
                <a:rPr lang="fi-FI" sz="1600" b="1" dirty="0">
                  <a:solidFill>
                    <a:schemeClr val="bg1"/>
                  </a:solidFill>
                </a:rPr>
                <a:t>pyörällä ja </a:t>
              </a:r>
              <a:br>
                <a:rPr lang="fi-FI" sz="1600" b="1" dirty="0">
                  <a:solidFill>
                    <a:schemeClr val="bg1"/>
                  </a:solidFill>
                </a:rPr>
              </a:br>
              <a:r>
                <a:rPr lang="fi-FI" sz="1600" b="1" dirty="0">
                  <a:solidFill>
                    <a:schemeClr val="bg1"/>
                  </a:solidFill>
                </a:rPr>
                <a:t>suosi joukko-</a:t>
              </a:r>
              <a:br>
                <a:rPr lang="fi-FI" sz="1600" b="1" dirty="0">
                  <a:solidFill>
                    <a:schemeClr val="bg1"/>
                  </a:solidFill>
                </a:rPr>
              </a:br>
              <a:r>
                <a:rPr lang="fi-FI" sz="1600" b="1" dirty="0">
                  <a:solidFill>
                    <a:schemeClr val="bg1"/>
                  </a:solidFill>
                </a:rPr>
                <a:t>liikennettä! </a:t>
              </a:r>
            </a:p>
          </p:txBody>
        </p:sp>
        <p:pic>
          <p:nvPicPr>
            <p:cNvPr id="38" name="Picture 37" descr="A white line drawing of a person riding a bicycle&#10;&#10;Description automatically generated">
              <a:extLst>
                <a:ext uri="{FF2B5EF4-FFF2-40B4-BE49-F238E27FC236}">
                  <a16:creationId xmlns:a16="http://schemas.microsoft.com/office/drawing/2014/main" id="{B5DD8DF2-96B6-A354-D8B4-3C5E1E1F7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4683456" y="3830037"/>
              <a:ext cx="842008" cy="801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90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standing near a pond&#10;&#10;Description automatically generated">
            <a:extLst>
              <a:ext uri="{FF2B5EF4-FFF2-40B4-BE49-F238E27FC236}">
                <a16:creationId xmlns:a16="http://schemas.microsoft.com/office/drawing/2014/main" id="{2802F239-8444-B8F5-E7B3-524F490F5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17" y="-9000"/>
            <a:ext cx="12238835" cy="6876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059A2-F1EF-9E40-A7E7-E7F25C0F6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D31727-65A2-4F4C-ABC2-A092C4F8DEE2}" type="slidenum">
              <a:rPr lang="en-US" smtClean="0">
                <a:solidFill>
                  <a:schemeClr val="bg1"/>
                </a:solidFill>
              </a:rPr>
              <a:pPr/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kstiruutu 13">
            <a:extLst>
              <a:ext uri="{FF2B5EF4-FFF2-40B4-BE49-F238E27FC236}">
                <a16:creationId xmlns:a16="http://schemas.microsoft.com/office/drawing/2014/main" id="{825B5B26-0F4C-DE44-8E14-2007C50CD527}"/>
              </a:ext>
            </a:extLst>
          </p:cNvPr>
          <p:cNvSpPr txBox="1"/>
          <p:nvPr/>
        </p:nvSpPr>
        <p:spPr>
          <a:xfrm>
            <a:off x="271274" y="6425565"/>
            <a:ext cx="12618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Aino Huotari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94BAF5-0D86-97A1-9375-4C7149DA20E4}"/>
              </a:ext>
            </a:extLst>
          </p:cNvPr>
          <p:cNvSpPr txBox="1"/>
          <p:nvPr/>
        </p:nvSpPr>
        <p:spPr>
          <a:xfrm>
            <a:off x="6425937" y="4896139"/>
            <a:ext cx="4754252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GB" sz="3200" b="1" dirty="0" err="1">
                <a:solidFill>
                  <a:schemeClr val="bg1"/>
                </a:solidFill>
                <a:latin typeface="Trebuchet MS" panose="020B0703020202090204" pitchFamily="34" charset="0"/>
              </a:rPr>
              <a:t>Suojeluteot</a:t>
            </a:r>
            <a:r>
              <a:rPr lang="en-GB" sz="3200" b="1" dirty="0">
                <a:solidFill>
                  <a:schemeClr val="bg1"/>
                </a:solidFill>
                <a:latin typeface="Trebuchet MS" panose="020B070302020209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Trebuchet MS" panose="020B0703020202090204" pitchFamily="34" charset="0"/>
              </a:rPr>
              <a:t>parantavat</a:t>
            </a:r>
            <a:r>
              <a:rPr lang="en-GB" sz="3200" b="1" dirty="0">
                <a:solidFill>
                  <a:schemeClr val="bg1"/>
                </a:solidFill>
                <a:latin typeface="Trebuchet MS" panose="020B070302020209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Trebuchet MS" panose="020B0703020202090204" pitchFamily="34" charset="0"/>
              </a:rPr>
              <a:t>meren</a:t>
            </a:r>
            <a:r>
              <a:rPr lang="en-GB" sz="3200" b="1" dirty="0">
                <a:solidFill>
                  <a:schemeClr val="bg1"/>
                </a:solidFill>
                <a:latin typeface="Trebuchet MS" panose="020B070302020209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Trebuchet MS" panose="020B0703020202090204" pitchFamily="34" charset="0"/>
              </a:rPr>
              <a:t>tilaa</a:t>
            </a:r>
            <a:endParaRPr lang="en-GB" sz="32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53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62F80-A27C-1543-B172-E0F40B345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2339B8-9387-3A38-AB20-F88F5AFB7F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98157" y="493367"/>
            <a:ext cx="1299684" cy="1210392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37C9086-12AD-D85C-2524-FDF4F55B5B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872" b="505"/>
          <a:stretch/>
        </p:blipFill>
        <p:spPr>
          <a:xfrm>
            <a:off x="-1" y="3429000"/>
            <a:ext cx="6096000" cy="3429000"/>
          </a:xfrm>
          <a:prstGeom prst="rect">
            <a:avLst/>
          </a:prstGeom>
        </p:spPr>
      </p:pic>
      <p:sp>
        <p:nvSpPr>
          <p:cNvPr id="12" name="Tekstiruutu 13">
            <a:extLst>
              <a:ext uri="{FF2B5EF4-FFF2-40B4-BE49-F238E27FC236}">
                <a16:creationId xmlns:a16="http://schemas.microsoft.com/office/drawing/2014/main" id="{5370DE1C-A229-3CF7-4DED-1CBFAAF14288}"/>
              </a:ext>
            </a:extLst>
          </p:cNvPr>
          <p:cNvSpPr txBox="1"/>
          <p:nvPr/>
        </p:nvSpPr>
        <p:spPr>
          <a:xfrm>
            <a:off x="217010" y="6362411"/>
            <a:ext cx="14061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Jesse Kiviniitty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EB573E-2944-F28C-E2DE-F640C3D36620}"/>
              </a:ext>
            </a:extLst>
          </p:cNvPr>
          <p:cNvSpPr txBox="1"/>
          <p:nvPr/>
        </p:nvSpPr>
        <p:spPr>
          <a:xfrm>
            <a:off x="448379" y="1886867"/>
            <a:ext cx="519924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fi-FI" dirty="0">
                <a:solidFill>
                  <a:schemeClr val="accent3"/>
                </a:solidFill>
                <a:latin typeface="Trebuchet MS"/>
              </a:rPr>
              <a:t>Luontoliitto on lasten ja </a:t>
            </a:r>
            <a:br>
              <a:rPr lang="fi-FI" dirty="0"/>
            </a:br>
            <a:r>
              <a:rPr lang="fi-FI" dirty="0">
                <a:solidFill>
                  <a:schemeClr val="accent3"/>
                </a:solidFill>
                <a:latin typeface="Trebuchet MS"/>
              </a:rPr>
              <a:t>nuorten luonnonharrastus- ja ympäristönsuojelujärjestö.</a:t>
            </a:r>
          </a:p>
        </p:txBody>
      </p:sp>
      <p:pic>
        <p:nvPicPr>
          <p:cNvPr id="24" name="Picture 2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BB79E0A-D437-3461-E452-25A92F55BD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6" t="2956" r="3237" b="17733"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3" name="Picture 2" descr="A white logo with a sailboat and text&#10;&#10;Description automatically generated">
            <a:extLst>
              <a:ext uri="{FF2B5EF4-FFF2-40B4-BE49-F238E27FC236}">
                <a16:creationId xmlns:a16="http://schemas.microsoft.com/office/drawing/2014/main" id="{391548B4-AD97-333C-1975-657AC072D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2616" y="3597946"/>
            <a:ext cx="1322768" cy="1326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0D34E2-11B8-DE6F-A1CA-49294C918E2F}"/>
              </a:ext>
            </a:extLst>
          </p:cNvPr>
          <p:cNvSpPr txBox="1"/>
          <p:nvPr/>
        </p:nvSpPr>
        <p:spPr>
          <a:xfrm>
            <a:off x="6551840" y="5013789"/>
            <a:ext cx="5184321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fi-FI" dirty="0">
                <a:solidFill>
                  <a:schemeClr val="bg1"/>
                </a:solidFill>
              </a:rPr>
              <a:t>John Nurmisen Säätiön tavoitteena on pelastaa Itämeri ja sen perintö tuleville sukupolville. Vähennämme meren ravinnekuormitusta ja muita ympäristöriskejä. Välitämme tietoa ja tarinoita Itämerestä.</a:t>
            </a:r>
          </a:p>
        </p:txBody>
      </p:sp>
    </p:spTree>
    <p:extLst>
      <p:ext uri="{BB962C8B-B14F-4D97-AF65-F5344CB8AC3E}">
        <p14:creationId xmlns:p14="http://schemas.microsoft.com/office/powerpoint/2010/main" val="54914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225B624-FFEB-72DF-4FD4-AD41F9F0BE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88251" y="3422885"/>
            <a:ext cx="6103748" cy="2746687"/>
          </a:xfrm>
          <a:prstGeom prst="rect">
            <a:avLst/>
          </a:prstGeom>
        </p:spPr>
      </p:pic>
      <p:pic>
        <p:nvPicPr>
          <p:cNvPr id="24" name="Picture 23" descr="A large ship in a port&#10;&#10;Description automatically generated">
            <a:extLst>
              <a:ext uri="{FF2B5EF4-FFF2-40B4-BE49-F238E27FC236}">
                <a16:creationId xmlns:a16="http://schemas.microsoft.com/office/drawing/2014/main" id="{A144868D-0B94-9088-9848-65139C446B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1165"/>
            <a:ext cx="6091676" cy="3436836"/>
          </a:xfrm>
          <a:prstGeom prst="rect">
            <a:avLst/>
          </a:prstGeom>
        </p:spPr>
      </p:pic>
      <p:pic>
        <p:nvPicPr>
          <p:cNvPr id="13" name="Picture 12" descr="A sandy beach with grass growing in the water&#10;&#10;Description automatically generated">
            <a:extLst>
              <a:ext uri="{FF2B5EF4-FFF2-40B4-BE49-F238E27FC236}">
                <a16:creationId xmlns:a16="http://schemas.microsoft.com/office/drawing/2014/main" id="{D3DE9DD5-9658-D60E-537C-4709BCBA29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3111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8D07A4-1BD6-DCA0-D2DC-CDCF075F9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C83C39-37A5-312C-4746-39D1101A4BC7}"/>
              </a:ext>
            </a:extLst>
          </p:cNvPr>
          <p:cNvSpPr txBox="1"/>
          <p:nvPr/>
        </p:nvSpPr>
        <p:spPr>
          <a:xfrm>
            <a:off x="214009" y="195165"/>
            <a:ext cx="27107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b="1" i="0" u="none" strike="noStrike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Meriniitty­hanke</a:t>
            </a:r>
            <a:endParaRPr lang="en-GB" sz="2000" b="1" i="0" u="none" strike="noStrike" dirty="0">
              <a:solidFill>
                <a:schemeClr val="bg1"/>
              </a:solidFill>
              <a:effectLst/>
              <a:latin typeface="Trebuchet MS" panose="020B070302020209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7FA482-D15D-2CC6-9F53-6EFC2ACD54FC}"/>
              </a:ext>
            </a:extLst>
          </p:cNvPr>
          <p:cNvSpPr/>
          <p:nvPr/>
        </p:nvSpPr>
        <p:spPr>
          <a:xfrm>
            <a:off x="0" y="2444885"/>
            <a:ext cx="6096000" cy="9841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108000" rIns="144000" bIns="144000" rtlCol="0" anchor="t" anchorCtr="0"/>
          <a:lstStyle/>
          <a:p>
            <a:pPr>
              <a:lnSpc>
                <a:spcPct val="85000"/>
              </a:lnSpc>
              <a:spcAft>
                <a:spcPts val="0"/>
              </a:spcAft>
            </a:pPr>
            <a:r>
              <a:rPr lang="fi-FI" sz="1400" dirty="0"/>
              <a:t>Istutamme uusia meriajokasniittyjä, jotka ovat koti lukuisille muille Itämeren lajeille.</a:t>
            </a:r>
          </a:p>
        </p:txBody>
      </p:sp>
      <p:pic>
        <p:nvPicPr>
          <p:cNvPr id="9" name="Picture 8" descr="A tractor in a field&#10;&#10;Description automatically generated">
            <a:extLst>
              <a:ext uri="{FF2B5EF4-FFF2-40B4-BE49-F238E27FC236}">
                <a16:creationId xmlns:a16="http://schemas.microsoft.com/office/drawing/2014/main" id="{A5E5C2C6-7AB1-49BC-208B-5CE4CF8A0F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31560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EE5A69-738A-1A3E-C635-B6E536886D51}"/>
              </a:ext>
            </a:extLst>
          </p:cNvPr>
          <p:cNvSpPr/>
          <p:nvPr/>
        </p:nvSpPr>
        <p:spPr>
          <a:xfrm>
            <a:off x="6096000" y="2444885"/>
            <a:ext cx="6096000" cy="984115"/>
          </a:xfrm>
          <a:prstGeom prst="rect">
            <a:avLst/>
          </a:prstGeom>
          <a:solidFill>
            <a:srgbClr val="846D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108000" rIns="144000" bIns="144000" rtlCol="0" anchor="t" anchorCtr="0"/>
          <a:lstStyle/>
          <a:p>
            <a:pPr>
              <a:lnSpc>
                <a:spcPct val="85000"/>
              </a:lnSpc>
              <a:spcAft>
                <a:spcPts val="0"/>
              </a:spcAft>
            </a:pPr>
            <a:r>
              <a:rPr lang="fi-FI" sz="1400" dirty="0"/>
              <a:t>Levitämme pelloille kipsiä, joka vähentää vesiin valuvia ravinteita </a:t>
            </a:r>
            <a:br>
              <a:rPr lang="fi-FI" sz="1400" dirty="0"/>
            </a:br>
            <a:r>
              <a:rPr lang="fi-FI" sz="1400" dirty="0"/>
              <a:t>ja Itämeren rehevöitymistä.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B41B1F-6A41-3F3C-B7F7-B82D3664B5EF}"/>
              </a:ext>
            </a:extLst>
          </p:cNvPr>
          <p:cNvSpPr txBox="1"/>
          <p:nvPr/>
        </p:nvSpPr>
        <p:spPr>
          <a:xfrm>
            <a:off x="6303523" y="195165"/>
            <a:ext cx="3463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i="0" u="none" strike="noStrike" dirty="0" err="1">
                <a:effectLst/>
                <a:latin typeface="Lato" panose="020F0502020204030203" pitchFamily="34" charset="0"/>
              </a:rPr>
              <a:t>Ahvenanmaan</a:t>
            </a:r>
            <a:r>
              <a:rPr lang="en-GB" b="1" i="0" u="none" strike="noStrike" dirty="0">
                <a:effectLst/>
                <a:latin typeface="Lato" panose="020F0502020204030203" pitchFamily="34" charset="0"/>
              </a:rPr>
              <a:t> </a:t>
            </a:r>
            <a:r>
              <a:rPr lang="en-GB" b="1" i="0" u="none" strike="noStrike" dirty="0" err="1">
                <a:effectLst/>
                <a:latin typeface="Lato" panose="020F0502020204030203" pitchFamily="34" charset="0"/>
              </a:rPr>
              <a:t>kipsihanke</a:t>
            </a:r>
            <a:endParaRPr lang="en-GB" b="1" i="0" u="none" strike="noStrike" dirty="0">
              <a:effectLst/>
              <a:latin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6A702D-E19F-BA2C-DF9A-6F022FF48E70}"/>
              </a:ext>
            </a:extLst>
          </p:cNvPr>
          <p:cNvSpPr txBox="1"/>
          <p:nvPr/>
        </p:nvSpPr>
        <p:spPr>
          <a:xfrm>
            <a:off x="6303523" y="3578770"/>
            <a:ext cx="30544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b="1" i="0" u="none" strike="noStrike" dirty="0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VALVE-</a:t>
            </a:r>
            <a:r>
              <a:rPr lang="en-GB" sz="2000" b="1" i="0" u="none" strike="noStrike" dirty="0" err="1">
                <a:solidFill>
                  <a:schemeClr val="bg1"/>
                </a:solidFill>
                <a:effectLst/>
                <a:latin typeface="Trebuchet MS" panose="020B0703020202090204" pitchFamily="34" charset="0"/>
              </a:rPr>
              <a:t>metsähanke</a:t>
            </a:r>
            <a:endParaRPr lang="en-GB" sz="2000" b="1" i="0" u="none" strike="noStrike" dirty="0">
              <a:solidFill>
                <a:schemeClr val="bg1"/>
              </a:solidFill>
              <a:effectLst/>
              <a:latin typeface="Trebuchet MS" panose="020B070302020209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CBCDEA-6508-F655-FCB6-BCF7D0D5E8E7}"/>
              </a:ext>
            </a:extLst>
          </p:cNvPr>
          <p:cNvSpPr txBox="1"/>
          <p:nvPr/>
        </p:nvSpPr>
        <p:spPr>
          <a:xfrm>
            <a:off x="214009" y="3578770"/>
            <a:ext cx="27107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b="1" i="0" u="none" strike="noStrike" dirty="0" err="1">
                <a:effectLst/>
                <a:latin typeface="Trebuchet MS" panose="020B0703020202090204" pitchFamily="34" charset="0"/>
              </a:rPr>
              <a:t>Kemikaali­alus­hanke</a:t>
            </a:r>
            <a:endParaRPr lang="en-GB" sz="2000" b="1" i="0" u="none" strike="noStrike" dirty="0">
              <a:effectLst/>
              <a:latin typeface="Trebuchet MS" panose="020B070302020209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E11BC9-6316-E5FD-EE44-84CB8EEA76F5}"/>
              </a:ext>
            </a:extLst>
          </p:cNvPr>
          <p:cNvSpPr/>
          <p:nvPr/>
        </p:nvSpPr>
        <p:spPr>
          <a:xfrm>
            <a:off x="0" y="5873885"/>
            <a:ext cx="6096000" cy="9841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108000" rIns="144000" bIns="144000" rtlCol="0" anchor="t" anchorCtr="0"/>
          <a:lstStyle/>
          <a:p>
            <a:pPr>
              <a:lnSpc>
                <a:spcPct val="85000"/>
              </a:lnSpc>
              <a:spcAft>
                <a:spcPts val="0"/>
              </a:spcAft>
            </a:pPr>
            <a:r>
              <a:rPr lang="fi-FI" sz="1400" dirty="0"/>
              <a:t>Vähennämme kemikaalialuksilta Itämereen joutuvien haitallisten aineiden päästöjä. </a:t>
            </a:r>
            <a:endParaRPr lang="fi-FI" sz="1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E0B8E5-85C3-7A2A-2876-AF6A90441E18}"/>
              </a:ext>
            </a:extLst>
          </p:cNvPr>
          <p:cNvSpPr/>
          <p:nvPr/>
        </p:nvSpPr>
        <p:spPr>
          <a:xfrm>
            <a:off x="6096000" y="5873885"/>
            <a:ext cx="6096000" cy="9841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108000" rIns="144000" bIns="144000" rtlCol="0" anchor="t" anchorCtr="0"/>
          <a:lstStyle/>
          <a:p>
            <a:pPr>
              <a:lnSpc>
                <a:spcPct val="85000"/>
              </a:lnSpc>
              <a:spcAft>
                <a:spcPts val="0"/>
              </a:spcAft>
            </a:pPr>
            <a:r>
              <a:rPr lang="fi-FI" sz="1400" dirty="0"/>
              <a:t>Pienennämme soiden kuivatuksen aiheuttamaa kuormitusta vesistöihin. </a:t>
            </a:r>
          </a:p>
        </p:txBody>
      </p:sp>
      <p:sp>
        <p:nvSpPr>
          <p:cNvPr id="25" name="Tekstiruutu 13">
            <a:extLst>
              <a:ext uri="{FF2B5EF4-FFF2-40B4-BE49-F238E27FC236}">
                <a16:creationId xmlns:a16="http://schemas.microsoft.com/office/drawing/2014/main" id="{A5467615-2C4B-7789-93C0-2D6CC69DBC04}"/>
              </a:ext>
            </a:extLst>
          </p:cNvPr>
          <p:cNvSpPr txBox="1"/>
          <p:nvPr/>
        </p:nvSpPr>
        <p:spPr>
          <a:xfrm>
            <a:off x="227236" y="2153606"/>
            <a:ext cx="11160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900" dirty="0">
                <a:solidFill>
                  <a:schemeClr val="bg1"/>
                </a:solidFill>
              </a:rPr>
              <a:t>Kuva: Pekka Tuuri</a:t>
            </a:r>
          </a:p>
        </p:txBody>
      </p:sp>
      <p:sp>
        <p:nvSpPr>
          <p:cNvPr id="26" name="Tekstiruutu 13">
            <a:extLst>
              <a:ext uri="{FF2B5EF4-FFF2-40B4-BE49-F238E27FC236}">
                <a16:creationId xmlns:a16="http://schemas.microsoft.com/office/drawing/2014/main" id="{6D288024-221F-1A5A-D517-B0F8405A3404}"/>
              </a:ext>
            </a:extLst>
          </p:cNvPr>
          <p:cNvSpPr txBox="1"/>
          <p:nvPr/>
        </p:nvSpPr>
        <p:spPr>
          <a:xfrm>
            <a:off x="4476646" y="3497907"/>
            <a:ext cx="16193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900" dirty="0"/>
              <a:t>Kuva: Ville-Veikko Intovuori</a:t>
            </a:r>
          </a:p>
        </p:txBody>
      </p:sp>
      <p:sp>
        <p:nvSpPr>
          <p:cNvPr id="27" name="Tekstiruutu 13">
            <a:extLst>
              <a:ext uri="{FF2B5EF4-FFF2-40B4-BE49-F238E27FC236}">
                <a16:creationId xmlns:a16="http://schemas.microsoft.com/office/drawing/2014/main" id="{50D3E215-F801-3EC7-98D5-F54128F06E28}"/>
              </a:ext>
            </a:extLst>
          </p:cNvPr>
          <p:cNvSpPr txBox="1"/>
          <p:nvPr/>
        </p:nvSpPr>
        <p:spPr>
          <a:xfrm>
            <a:off x="10858306" y="3497907"/>
            <a:ext cx="12153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900" dirty="0">
                <a:solidFill>
                  <a:schemeClr val="bg1"/>
                </a:solidFill>
              </a:rPr>
              <a:t>Kuva: Aino Hyttinen</a:t>
            </a:r>
          </a:p>
        </p:txBody>
      </p:sp>
      <p:sp>
        <p:nvSpPr>
          <p:cNvPr id="30" name="Tekstiruutu 13">
            <a:extLst>
              <a:ext uri="{FF2B5EF4-FFF2-40B4-BE49-F238E27FC236}">
                <a16:creationId xmlns:a16="http://schemas.microsoft.com/office/drawing/2014/main" id="{AEE56881-E26F-468E-77A2-68C0DDBA9678}"/>
              </a:ext>
            </a:extLst>
          </p:cNvPr>
          <p:cNvSpPr txBox="1"/>
          <p:nvPr/>
        </p:nvSpPr>
        <p:spPr>
          <a:xfrm>
            <a:off x="10831055" y="101523"/>
            <a:ext cx="12426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900" dirty="0"/>
              <a:t>Kuva: Ilkka Vuorinen</a:t>
            </a:r>
          </a:p>
        </p:txBody>
      </p:sp>
    </p:spTree>
    <p:extLst>
      <p:ext uri="{BB962C8B-B14F-4D97-AF65-F5344CB8AC3E}">
        <p14:creationId xmlns:p14="http://schemas.microsoft.com/office/powerpoint/2010/main" val="3354642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in front of a boat&#10;&#10;Description automatically generated">
            <a:extLst>
              <a:ext uri="{FF2B5EF4-FFF2-40B4-BE49-F238E27FC236}">
                <a16:creationId xmlns:a16="http://schemas.microsoft.com/office/drawing/2014/main" id="{83EE182C-A686-D04C-8F68-A8C0CC9FB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3" t="8388" r="9786" b="131"/>
          <a:stretch/>
        </p:blipFill>
        <p:spPr>
          <a:xfrm>
            <a:off x="6159374" y="-9053"/>
            <a:ext cx="6032626" cy="6319319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750EE29-0BF4-1445-B36C-0D8A9ED5A2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7709" y="390329"/>
            <a:ext cx="5546220" cy="1013598"/>
          </a:xfrm>
        </p:spPr>
        <p:txBody>
          <a:bodyPr/>
          <a:lstStyle/>
          <a:p>
            <a:pPr algn="ctr"/>
            <a:r>
              <a:rPr lang="fi-FI" sz="2800" dirty="0">
                <a:solidFill>
                  <a:schemeClr val="accent3"/>
                </a:solidFill>
                <a:latin typeface="Trebuchet MS" panose="020B0703020202090204" pitchFamily="34" charset="0"/>
              </a:rPr>
              <a:t>SINÄ VOIT VAIKUTTAA:</a:t>
            </a:r>
            <a:br>
              <a:rPr lang="fi-FI" dirty="0">
                <a:solidFill>
                  <a:srgbClr val="41AA34"/>
                </a:solidFill>
                <a:latin typeface="Trebuchet MS" panose="020B0703020202090204" pitchFamily="34" charset="0"/>
              </a:rPr>
            </a:br>
            <a:r>
              <a:rPr lang="fi-FI" sz="2800" b="1" dirty="0">
                <a:latin typeface="Trebuchet MS" panose="020B0703020202090204" pitchFamily="34" charset="0"/>
              </a:rPr>
              <a:t>Tule mukaan toimimaan </a:t>
            </a:r>
            <a:br>
              <a:rPr lang="fi-FI" sz="2800" b="1" dirty="0">
                <a:latin typeface="Trebuchet MS" panose="020B0703020202090204" pitchFamily="34" charset="0"/>
              </a:rPr>
            </a:br>
            <a:r>
              <a:rPr lang="fi-FI" sz="2800" b="1" dirty="0">
                <a:latin typeface="Trebuchet MS" panose="020B0703020202090204" pitchFamily="34" charset="0"/>
              </a:rPr>
              <a:t>puhtaan Itämeren puolesta!</a:t>
            </a:r>
            <a:endParaRPr lang="fi-FI" b="1" dirty="0">
              <a:latin typeface="Trebuchet MS" panose="020B070302020209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ACDC7-367F-B441-A697-ADD453D4A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D31727-65A2-4F4C-ABC2-A092C4F8DEE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4F5E53-A2AA-5A48-A02E-F3595CAF522B}"/>
              </a:ext>
            </a:extLst>
          </p:cNvPr>
          <p:cNvSpPr/>
          <p:nvPr/>
        </p:nvSpPr>
        <p:spPr>
          <a:xfrm>
            <a:off x="637470" y="4007592"/>
            <a:ext cx="48489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000" b="1" dirty="0">
                <a:solidFill>
                  <a:schemeClr val="accent3"/>
                </a:solidFill>
                <a:latin typeface="+mn-lt"/>
              </a:rPr>
              <a:t>Luontoliiton Itämeriryhmä </a:t>
            </a:r>
            <a:r>
              <a:rPr lang="fi-FI" sz="2000" dirty="0">
                <a:solidFill>
                  <a:schemeClr val="accent3"/>
                </a:solidFill>
                <a:latin typeface="+mn-lt"/>
              </a:rPr>
              <a:t>on </a:t>
            </a:r>
            <a:br>
              <a:rPr lang="fi-FI" sz="2000" dirty="0">
                <a:solidFill>
                  <a:schemeClr val="accent3"/>
                </a:solidFill>
                <a:latin typeface="+mn-lt"/>
              </a:rPr>
            </a:br>
            <a:r>
              <a:rPr lang="fi-FI" sz="2000" dirty="0">
                <a:solidFill>
                  <a:schemeClr val="accent3"/>
                </a:solidFill>
                <a:latin typeface="+mn-lt"/>
              </a:rPr>
              <a:t>Itämerta suojeleva vapaaehtoisryhmä. Itämeriryhmä järjestää mm. leirejä ja rantaroskienkeruutapahtumia, ottaa kantaa ajankohtaisiin Itämeriasioihin ja kehittää Luontoliiton Itämeritoimintaa.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E6099-838B-5E4B-B1A1-1764AC206D85}"/>
              </a:ext>
            </a:extLst>
          </p:cNvPr>
          <p:cNvSpPr txBox="1"/>
          <p:nvPr/>
        </p:nvSpPr>
        <p:spPr>
          <a:xfrm>
            <a:off x="6143764" y="4345663"/>
            <a:ext cx="3724513" cy="1964603"/>
          </a:xfrm>
          <a:prstGeom prst="rect">
            <a:avLst/>
          </a:prstGeom>
          <a:solidFill>
            <a:schemeClr val="accent6"/>
          </a:solidFill>
        </p:spPr>
        <p:txBody>
          <a:bodyPr wrap="square" lIns="108000" tIns="144000" rIns="91440" bIns="10800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fi-FI" sz="1500" dirty="0">
                <a:latin typeface="Trebuchet MS"/>
              </a:rPr>
              <a:t>Instagram ja </a:t>
            </a:r>
            <a:r>
              <a:rPr lang="fi-FI" sz="1500" dirty="0" err="1">
                <a:latin typeface="Trebuchet MS"/>
              </a:rPr>
              <a:t>facebook</a:t>
            </a:r>
            <a:r>
              <a:rPr lang="fi-FI" sz="1500" dirty="0">
                <a:latin typeface="Trebuchet MS"/>
              </a:rPr>
              <a:t>: @itameriryhma</a:t>
            </a:r>
          </a:p>
          <a:p>
            <a:pPr>
              <a:spcAft>
                <a:spcPts val="600"/>
              </a:spcAft>
            </a:pPr>
            <a:r>
              <a:rPr lang="fi-FI" sz="1500" dirty="0">
                <a:latin typeface="Trebuchet MS"/>
              </a:rPr>
              <a:t>Sähköposti:</a:t>
            </a:r>
            <a:br>
              <a:rPr lang="fi-FI" sz="1500" dirty="0"/>
            </a:br>
            <a:r>
              <a:rPr lang="fi-FI" sz="1500" dirty="0">
                <a:latin typeface="Trebuchet MS"/>
              </a:rPr>
              <a:t>itameri.ryhma@luontoliitto.fi</a:t>
            </a:r>
          </a:p>
          <a:p>
            <a:pPr>
              <a:spcAft>
                <a:spcPts val="600"/>
              </a:spcAft>
            </a:pPr>
            <a:r>
              <a:rPr lang="fi-FI" sz="1500" dirty="0">
                <a:latin typeface="Trebuchet MS"/>
              </a:rPr>
              <a:t>Internet: www.luontoliitto.fi/itameriryhma </a:t>
            </a:r>
            <a:endParaRPr lang="fi-FI" sz="15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30D6D-2FDB-C641-8A97-2AAECBA49B13}"/>
              </a:ext>
            </a:extLst>
          </p:cNvPr>
          <p:cNvSpPr/>
          <p:nvPr/>
        </p:nvSpPr>
        <p:spPr>
          <a:xfrm>
            <a:off x="10688310" y="6013910"/>
            <a:ext cx="15036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Arial" panose="020B0604020202020204" pitchFamily="34" charset="0"/>
              </a:rPr>
              <a:t>Kuva: </a:t>
            </a:r>
            <a:r>
              <a:rPr lang="fi-FI" sz="1000" dirty="0">
                <a:solidFill>
                  <a:schemeClr val="bg1"/>
                </a:solidFill>
              </a:rPr>
              <a:t>Riikka Pesonen</a:t>
            </a:r>
          </a:p>
        </p:txBody>
      </p:sp>
      <p:pic>
        <p:nvPicPr>
          <p:cNvPr id="8" name="Picture 7" descr="A logo with fish and water&#10;&#10;Description automatically generated">
            <a:extLst>
              <a:ext uri="{FF2B5EF4-FFF2-40B4-BE49-F238E27FC236}">
                <a16:creationId xmlns:a16="http://schemas.microsoft.com/office/drawing/2014/main" id="{A8A64FD3-3306-2B12-6A23-8473C4BA3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743" y="2010311"/>
            <a:ext cx="18161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6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8BCC14-6BA8-4340-857D-6E249A41A1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99" y="-9000"/>
            <a:ext cx="12223999" cy="6876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E4610D-6B97-FE4D-90B2-4672C5D215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77988" y="380702"/>
            <a:ext cx="4204800" cy="511185"/>
          </a:xfrm>
        </p:spPr>
        <p:txBody>
          <a:bodyPr/>
          <a:lstStyle/>
          <a:p>
            <a:r>
              <a:rPr lang="fi-FI" b="0" dirty="0">
                <a:solidFill>
                  <a:schemeClr val="bg1"/>
                </a:solidFill>
                <a:cs typeface="MV Boli" panose="02000500030200090000" pitchFamily="2" charset="0"/>
              </a:rPr>
              <a:t>Kiitos, että toimit Itämeren hyväksi!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5A072-C1F8-DD49-8539-623C1AB3E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F06939-99C8-0352-5C84-C8EDFA87CF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21908" y="4811251"/>
            <a:ext cx="1594508" cy="14849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82B6B2-97E1-82FD-EAD1-0D09112E69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5938" y="4753297"/>
            <a:ext cx="1658352" cy="166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2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 of water surface&#10;&#10;Description automatically generated">
            <a:extLst>
              <a:ext uri="{FF2B5EF4-FFF2-40B4-BE49-F238E27FC236}">
                <a16:creationId xmlns:a16="http://schemas.microsoft.com/office/drawing/2014/main" id="{CF9E98B2-745F-F105-455A-42A9792E4A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5190" cy="68580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21F90-8DE0-5048-892D-7B645EFA25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fi-FI" dirty="0"/>
              <a:t>Sukella pinnan alle - lisämateriaalit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37F0F0-A942-B14B-96E4-97FA8983B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F83EE1-ED0D-5C4C-9FF9-EFA64E1C15BF}"/>
              </a:ext>
            </a:extLst>
          </p:cNvPr>
          <p:cNvSpPr/>
          <p:nvPr/>
        </p:nvSpPr>
        <p:spPr>
          <a:xfrm>
            <a:off x="515939" y="2381670"/>
            <a:ext cx="10179275" cy="353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i-FI" sz="1600" dirty="0">
                <a:solidFill>
                  <a:schemeClr val="bg1"/>
                </a:solidFill>
                <a:latin typeface="Trebuchet MS" panose="020B0703020202090204" pitchFamily="34" charset="0"/>
              </a:rPr>
              <a:t>Kokeile, miten omat valintasi vaikuttavat Itämeren kuntoon </a:t>
            </a:r>
            <a:r>
              <a:rPr lang="fi-FI" sz="1600" dirty="0">
                <a:solidFill>
                  <a:schemeClr val="bg1"/>
                </a:solidFill>
                <a:latin typeface="Trebuchet MS" panose="020B070302020209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tästä</a:t>
            </a:r>
            <a:endParaRPr lang="fi-FI" sz="1600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>
              <a:spcAft>
                <a:spcPts val="1200"/>
              </a:spcAft>
            </a:pPr>
            <a:r>
              <a:rPr lang="fi-FI" sz="1600" dirty="0">
                <a:solidFill>
                  <a:schemeClr val="bg1"/>
                </a:solidFill>
                <a:latin typeface="Trebuchet MS" panose="020B0703020202090204" pitchFamily="34" charset="0"/>
              </a:rPr>
              <a:t>Veden alla / </a:t>
            </a:r>
            <a:r>
              <a:rPr lang="fi-FI" sz="1600" dirty="0" err="1">
                <a:solidFill>
                  <a:schemeClr val="bg1"/>
                </a:solidFill>
                <a:latin typeface="Trebuchet MS" panose="020B0703020202090204" pitchFamily="34" charset="0"/>
              </a:rPr>
              <a:t>Under</a:t>
            </a:r>
            <a:r>
              <a:rPr lang="fi-FI" sz="1600" dirty="0">
                <a:solidFill>
                  <a:schemeClr val="bg1"/>
                </a:solidFill>
                <a:latin typeface="Trebuchet MS" panose="020B0703020202090204" pitchFamily="34" charset="0"/>
              </a:rPr>
              <a:t> </a:t>
            </a:r>
            <a:r>
              <a:rPr lang="fi-FI" sz="1600" dirty="0" err="1">
                <a:solidFill>
                  <a:schemeClr val="bg1"/>
                </a:solidFill>
                <a:latin typeface="Trebuchet MS" panose="020B0703020202090204" pitchFamily="34" charset="0"/>
              </a:rPr>
              <a:t>ytan</a:t>
            </a:r>
            <a:r>
              <a:rPr lang="fi-FI" sz="1600" dirty="0">
                <a:solidFill>
                  <a:schemeClr val="bg1"/>
                </a:solidFill>
                <a:latin typeface="Trebuchet MS" panose="020B0703020202090204" pitchFamily="34" charset="0"/>
              </a:rPr>
              <a:t> -</a:t>
            </a:r>
            <a:r>
              <a:rPr lang="fi-FI" sz="1600" dirty="0">
                <a:solidFill>
                  <a:schemeClr val="bg1"/>
                </a:solidFill>
                <a:latin typeface="Trebuchet MS" panose="020B070302020209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elokuva</a:t>
            </a:r>
            <a:r>
              <a:rPr lang="fi-FI" sz="1600" dirty="0">
                <a:solidFill>
                  <a:schemeClr val="bg1"/>
                </a:solidFill>
                <a:latin typeface="Trebuchet MS" panose="020B0703020202090204" pitchFamily="34" charset="0"/>
              </a:rPr>
              <a:t> (lähde: </a:t>
            </a:r>
            <a:r>
              <a:rPr lang="fi-FI" sz="1600" dirty="0" err="1">
                <a:solidFill>
                  <a:schemeClr val="bg1"/>
                </a:solidFill>
                <a:latin typeface="Trebuchet MS" panose="020B0703020202090204" pitchFamily="34" charset="0"/>
              </a:rPr>
              <a:t>Nannut</a:t>
            </a:r>
            <a:r>
              <a:rPr lang="fi-FI" sz="1600" dirty="0">
                <a:solidFill>
                  <a:schemeClr val="bg1"/>
                </a:solidFill>
                <a:latin typeface="Trebuchet MS" panose="020B0703020202090204" pitchFamily="34" charset="0"/>
              </a:rPr>
              <a:t>-hanke)</a:t>
            </a:r>
          </a:p>
          <a:p>
            <a:pPr>
              <a:spcAft>
                <a:spcPts val="1200"/>
              </a:spcAft>
            </a:pPr>
            <a:r>
              <a:rPr lang="fi-FI" sz="1600" dirty="0">
                <a:solidFill>
                  <a:schemeClr val="bg1"/>
                </a:solidFill>
                <a:latin typeface="Trebuchet MS" panose="020B0703020202090204" pitchFamily="34" charset="0"/>
              </a:rPr>
              <a:t>Kuvia ja videoita Suomen rannikolta löytyvistä lajeista </a:t>
            </a:r>
            <a:r>
              <a:rPr lang="fi-FI" sz="1600" dirty="0">
                <a:solidFill>
                  <a:schemeClr val="bg1"/>
                </a:solidFill>
                <a:latin typeface="Trebuchet MS" panose="020B070302020209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täältä</a:t>
            </a:r>
            <a:endParaRPr lang="fi-FI" sz="1600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>
              <a:spcAft>
                <a:spcPts val="1200"/>
              </a:spcAft>
            </a:pPr>
            <a:r>
              <a:rPr lang="fi-FI" sz="1600" dirty="0">
                <a:solidFill>
                  <a:schemeClr val="bg1"/>
                </a:solidFill>
                <a:latin typeface="Trebuchet MS" panose="020B070302020209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www.itämeri.fi/</a:t>
            </a:r>
            <a:endParaRPr lang="fi-FI" sz="1600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>
              <a:spcAft>
                <a:spcPts val="1200"/>
              </a:spcAft>
            </a:pPr>
            <a:r>
              <a:rPr lang="fi-FI" sz="1600" dirty="0">
                <a:solidFill>
                  <a:schemeClr val="bg1"/>
                </a:solidFill>
                <a:latin typeface="Trebuchet MS" panose="020B0703020202090204" pitchFamily="34" charset="0"/>
              </a:rPr>
              <a:t>Rakkaudesta lajiin: Michael </a:t>
            </a:r>
            <a:r>
              <a:rPr lang="fi-FI" sz="1600" dirty="0" err="1">
                <a:solidFill>
                  <a:schemeClr val="bg1"/>
                </a:solidFill>
                <a:latin typeface="Trebuchet MS" panose="020B0703020202090204" pitchFamily="34" charset="0"/>
              </a:rPr>
              <a:t>Haldin</a:t>
            </a:r>
            <a:r>
              <a:rPr lang="fi-FI" sz="1600" dirty="0">
                <a:solidFill>
                  <a:schemeClr val="bg1"/>
                </a:solidFill>
                <a:latin typeface="Trebuchet MS" panose="020B0703020202090204" pitchFamily="34" charset="0"/>
              </a:rPr>
              <a:t> suojelee kapearakkolevää. </a:t>
            </a:r>
            <a:r>
              <a:rPr lang="fi-FI" sz="1600" dirty="0">
                <a:solidFill>
                  <a:schemeClr val="bg1"/>
                </a:solidFill>
                <a:latin typeface="Trebuchet MS" panose="020B070302020209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r>
              <a:rPr lang="fi-FI" sz="1600" dirty="0">
                <a:solidFill>
                  <a:schemeClr val="bg1"/>
                </a:solidFill>
                <a:latin typeface="Trebuchet MS" panose="020B0703020202090204" pitchFamily="34" charset="0"/>
              </a:rPr>
              <a:t>, MH luontolevät</a:t>
            </a:r>
          </a:p>
          <a:p>
            <a:pPr>
              <a:spcAft>
                <a:spcPts val="1200"/>
              </a:spcAft>
            </a:pPr>
            <a:r>
              <a:rPr lang="fi-FI" sz="1600" dirty="0">
                <a:solidFill>
                  <a:schemeClr val="bg1"/>
                </a:solidFill>
                <a:latin typeface="Trebuchet MS" panose="020B0703020202090204" pitchFamily="34" charset="0"/>
              </a:rPr>
              <a:t>Tätä tapahtuu joka päivä Itämerellä. </a:t>
            </a:r>
            <a:r>
              <a:rPr lang="fi-FI" sz="1600" dirty="0">
                <a:solidFill>
                  <a:schemeClr val="bg1"/>
                </a:solidFill>
                <a:latin typeface="Trebuchet MS" panose="020B070302020209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r>
              <a:rPr lang="fi-FI" sz="1600" dirty="0">
                <a:solidFill>
                  <a:schemeClr val="bg1"/>
                </a:solidFill>
                <a:latin typeface="Trebuchet MS" panose="020B0703020202090204" pitchFamily="34" charset="0"/>
              </a:rPr>
              <a:t>, WWF Suomi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fi-FI" sz="1600" dirty="0">
                <a:solidFill>
                  <a:schemeClr val="bg1"/>
                </a:solidFill>
              </a:rPr>
              <a:t>Metsähallituksen meritiimi kartoittaa merenpohjaa Saaristomeren ja Selkämeren kansallispuistoissa. </a:t>
            </a:r>
            <a:r>
              <a:rPr lang="fi-FI" sz="1600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r>
              <a:rPr lang="fi-FI" sz="1600" dirty="0">
                <a:solidFill>
                  <a:schemeClr val="bg1"/>
                </a:solidFill>
              </a:rPr>
              <a:t>, MH luontopalvelut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fi-FI" sz="1600" dirty="0">
                <a:solidFill>
                  <a:schemeClr val="bg1"/>
                </a:solidFill>
              </a:rPr>
              <a:t>Itämeri on kuin aikakone - </a:t>
            </a:r>
            <a:r>
              <a:rPr lang="fi-FI" sz="1600" dirty="0" err="1">
                <a:solidFill>
                  <a:schemeClr val="bg1"/>
                </a:solidFill>
              </a:rPr>
              <a:t>The</a:t>
            </a:r>
            <a:r>
              <a:rPr lang="fi-FI" sz="1600" dirty="0">
                <a:solidFill>
                  <a:schemeClr val="bg1"/>
                </a:solidFill>
              </a:rPr>
              <a:t> Baltic </a:t>
            </a:r>
            <a:r>
              <a:rPr lang="fi-FI" sz="1600" dirty="0" err="1">
                <a:solidFill>
                  <a:schemeClr val="bg1"/>
                </a:solidFill>
              </a:rPr>
              <a:t>Sea</a:t>
            </a:r>
            <a:r>
              <a:rPr lang="fi-FI" sz="1600" dirty="0">
                <a:solidFill>
                  <a:schemeClr val="bg1"/>
                </a:solidFill>
              </a:rPr>
              <a:t> is </a:t>
            </a:r>
            <a:r>
              <a:rPr lang="fi-FI" sz="1600" dirty="0" err="1">
                <a:solidFill>
                  <a:schemeClr val="bg1"/>
                </a:solidFill>
              </a:rPr>
              <a:t>like</a:t>
            </a:r>
            <a:r>
              <a:rPr lang="fi-FI" sz="1600" dirty="0">
                <a:solidFill>
                  <a:schemeClr val="bg1"/>
                </a:solidFill>
              </a:rPr>
              <a:t> a </a:t>
            </a:r>
            <a:r>
              <a:rPr lang="fi-FI" sz="1600" dirty="0" err="1">
                <a:solidFill>
                  <a:schemeClr val="bg1"/>
                </a:solidFill>
              </a:rPr>
              <a:t>time</a:t>
            </a:r>
            <a:r>
              <a:rPr lang="fi-FI" sz="1600" dirty="0">
                <a:solidFill>
                  <a:schemeClr val="bg1"/>
                </a:solidFill>
              </a:rPr>
              <a:t> </a:t>
            </a:r>
            <a:r>
              <a:rPr lang="fi-FI" sz="1600" dirty="0" err="1">
                <a:solidFill>
                  <a:schemeClr val="bg1"/>
                </a:solidFill>
              </a:rPr>
              <a:t>machine</a:t>
            </a:r>
            <a:r>
              <a:rPr lang="fi-FI" sz="1600" dirty="0">
                <a:solidFill>
                  <a:schemeClr val="bg1"/>
                </a:solidFill>
              </a:rPr>
              <a:t>, </a:t>
            </a:r>
            <a:r>
              <a:rPr lang="fi-FI" sz="1600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fi-FI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184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B869B9-6948-174F-84BE-238C4861C0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C89C9E-B40D-EC48-9D00-D4596683E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993" y="6356350"/>
            <a:ext cx="2743200" cy="365125"/>
          </a:xfrm>
        </p:spPr>
        <p:txBody>
          <a:bodyPr/>
          <a:lstStyle/>
          <a:p>
            <a:pPr>
              <a:defRPr/>
            </a:pPr>
            <a:fld id="{74D31727-65A2-4F4C-ABC2-A092C4F8DEE2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34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54B048-5C0F-0047-888D-4D69CC6A49DD}"/>
              </a:ext>
            </a:extLst>
          </p:cNvPr>
          <p:cNvSpPr/>
          <p:nvPr/>
        </p:nvSpPr>
        <p:spPr>
          <a:xfrm>
            <a:off x="367661" y="6304057"/>
            <a:ext cx="18085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Arial" panose="020B0604020202020204" pitchFamily="34" charset="0"/>
              </a:rPr>
              <a:t>Video </a:t>
            </a:r>
            <a:r>
              <a:rPr lang="fi-FI" sz="1000" dirty="0" err="1">
                <a:solidFill>
                  <a:schemeClr val="bg1"/>
                </a:solidFill>
                <a:latin typeface="Arial" panose="020B0604020202020204" pitchFamily="34" charset="0"/>
              </a:rPr>
              <a:t>Youtube</a:t>
            </a:r>
            <a:r>
              <a:rPr lang="fi-FI" sz="1000" dirty="0">
                <a:solidFill>
                  <a:schemeClr val="bg1"/>
                </a:solidFill>
                <a:latin typeface="Arial" panose="020B0604020202020204" pitchFamily="34" charset="0"/>
              </a:rPr>
              <a:t>: WWF Suomi</a:t>
            </a:r>
            <a:endParaRPr lang="fi-FI" sz="1000" dirty="0">
              <a:solidFill>
                <a:schemeClr val="bg1"/>
              </a:solidFill>
            </a:endParaRPr>
          </a:p>
        </p:txBody>
      </p:sp>
      <p:pic>
        <p:nvPicPr>
          <p:cNvPr id="7" name="TÃ¤tÃ¤ tapahtuu joka pÃ¤ivÃ¤ ItÃ¤merellÃ¤">
            <a:hlinkClick r:id="" action="ppaction://media"/>
            <a:extLst>
              <a:ext uri="{FF2B5EF4-FFF2-40B4-BE49-F238E27FC236}">
                <a16:creationId xmlns:a16="http://schemas.microsoft.com/office/drawing/2014/main" id="{F2F8A008-438F-4A46-AE67-9A868E135B2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543504" y="1148537"/>
            <a:ext cx="7357241" cy="413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8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B869B9-6948-174F-84BE-238C4861C0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C89C9E-B40D-EC48-9D00-D4596683E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4" name="Rakkaudesta lajiin: Michael Haldin suojelee kapearakkolevÃ¤Ã¤">
            <a:hlinkClick r:id="" action="ppaction://media"/>
            <a:extLst>
              <a:ext uri="{FF2B5EF4-FFF2-40B4-BE49-F238E27FC236}">
                <a16:creationId xmlns:a16="http://schemas.microsoft.com/office/drawing/2014/main" id="{EF86ED54-C67A-794E-AE3F-76C23D86120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543070" y="1165332"/>
            <a:ext cx="7350370" cy="41345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12C4D4-742C-6D47-B8AE-D1F4CA1FB258}"/>
              </a:ext>
            </a:extLst>
          </p:cNvPr>
          <p:cNvSpPr/>
          <p:nvPr/>
        </p:nvSpPr>
        <p:spPr>
          <a:xfrm>
            <a:off x="367661" y="6304057"/>
            <a:ext cx="21098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Arial" panose="020B0604020202020204" pitchFamily="34" charset="0"/>
              </a:rPr>
              <a:t>Video </a:t>
            </a:r>
            <a:r>
              <a:rPr lang="fi-FI" sz="1000" dirty="0" err="1">
                <a:solidFill>
                  <a:schemeClr val="bg1"/>
                </a:solidFill>
                <a:latin typeface="Arial" panose="020B0604020202020204" pitchFamily="34" charset="0"/>
              </a:rPr>
              <a:t>Youtube</a:t>
            </a:r>
            <a:r>
              <a:rPr lang="fi-FI" sz="1000" dirty="0">
                <a:solidFill>
                  <a:schemeClr val="bg1"/>
                </a:solidFill>
                <a:latin typeface="Arial" panose="020B0604020202020204" pitchFamily="34" charset="0"/>
              </a:rPr>
              <a:t>: MH luontopalvelut</a:t>
            </a:r>
            <a:endParaRPr lang="fi-FI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8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F6FFA4-3997-AC44-AD26-9AB29A1C30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7708" y="390329"/>
            <a:ext cx="11035455" cy="511185"/>
          </a:xfrm>
        </p:spPr>
        <p:txBody>
          <a:bodyPr/>
          <a:lstStyle/>
          <a:p>
            <a:r>
              <a:rPr lang="fi-FI">
                <a:latin typeface="Trebuchet MS"/>
              </a:rPr>
              <a:t>Vinkkejä PowerPoint -esitykseen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065D35-170F-E241-A016-D6AE8C32E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993" y="6356350"/>
            <a:ext cx="2743200" cy="365125"/>
          </a:xfrm>
        </p:spPr>
        <p:txBody>
          <a:bodyPr/>
          <a:lstStyle/>
          <a:p>
            <a:fld id="{74D31727-65A2-4F4C-ABC2-A092C4F8DEE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13829-73A9-9345-9C72-8902D986B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708" y="1825624"/>
            <a:ext cx="11035456" cy="3919393"/>
          </a:xfrm>
        </p:spPr>
        <p:txBody>
          <a:bodyPr/>
          <a:lstStyle/>
          <a:p>
            <a:r>
              <a:rPr lang="fi-FI" sz="2000" dirty="0"/>
              <a:t>Toiminnallisia tehtäviä löytyy taustamateriaalista. Voit valita niistä mielestäsi esitykseesi sopivimmat. </a:t>
            </a:r>
          </a:p>
          <a:p>
            <a:r>
              <a:rPr lang="fi-FI" sz="2000" dirty="0"/>
              <a:t>Jos et käytä kaikkia esityksen kalvoja, voit helposti piilottaa tarpeettomat kalvot esitysmoodista. Mene esim. ”</a:t>
            </a:r>
            <a:r>
              <a:rPr lang="fi-FI" sz="2000" dirty="0" err="1"/>
              <a:t>Slide</a:t>
            </a:r>
            <a:r>
              <a:rPr lang="fi-FI" sz="2000" dirty="0"/>
              <a:t> </a:t>
            </a:r>
            <a:r>
              <a:rPr lang="fi-FI" sz="2000" dirty="0" err="1"/>
              <a:t>sorter</a:t>
            </a:r>
            <a:r>
              <a:rPr lang="fi-FI" sz="2000" dirty="0"/>
              <a:t>” -näkymään, valitse kalvo/kalvot, paina oikean hiiren nappia ja valitse ”</a:t>
            </a:r>
            <a:r>
              <a:rPr lang="fi-FI" sz="2000" dirty="0" err="1"/>
              <a:t>hide</a:t>
            </a:r>
            <a:r>
              <a:rPr lang="fi-FI" sz="2000" dirty="0"/>
              <a:t> </a:t>
            </a:r>
            <a:r>
              <a:rPr lang="fi-FI" sz="2000" dirty="0" err="1"/>
              <a:t>slide</a:t>
            </a:r>
            <a:r>
              <a:rPr lang="fi-FI" sz="2000" dirty="0"/>
              <a:t>”. Samalla tavalla saat myös taas kalvon näkyviin.</a:t>
            </a:r>
            <a:endParaRPr lang="fi-FI"/>
          </a:p>
          <a:p>
            <a:r>
              <a:rPr lang="fi-FI" sz="2000" dirty="0"/>
              <a:t>Isoja </a:t>
            </a:r>
            <a:r>
              <a:rPr lang="fi-FI" sz="2000" dirty="0" err="1"/>
              <a:t>fileja</a:t>
            </a:r>
            <a:r>
              <a:rPr lang="fi-FI" sz="2000" dirty="0"/>
              <a:t> voit tarvittaessa Google </a:t>
            </a:r>
            <a:r>
              <a:rPr lang="fi-FI" sz="2000" dirty="0" err="1"/>
              <a:t>driven</a:t>
            </a:r>
            <a:r>
              <a:rPr lang="fi-FI" sz="2000" dirty="0"/>
              <a:t> lisäksi helposti lähettää: Wetransfer.com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61226-8262-7A44-9190-39F168BC46C2}"/>
              </a:ext>
            </a:extLst>
          </p:cNvPr>
          <p:cNvSpPr txBox="1"/>
          <p:nvPr/>
        </p:nvSpPr>
        <p:spPr>
          <a:xfrm>
            <a:off x="515938" y="6155065"/>
            <a:ext cx="3118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i="1" dirty="0">
                <a:solidFill>
                  <a:schemeClr val="bg1"/>
                </a:solidFill>
              </a:rPr>
              <a:t>Esityksen visualisoinut: </a:t>
            </a:r>
            <a:br>
              <a:rPr lang="fi-FI" sz="1400" i="1" dirty="0">
                <a:solidFill>
                  <a:schemeClr val="bg1"/>
                </a:solidFill>
              </a:rPr>
            </a:br>
            <a:r>
              <a:rPr lang="fi-FI" sz="1400" i="1" dirty="0">
                <a:solidFill>
                  <a:schemeClr val="bg1"/>
                </a:solidFill>
              </a:rPr>
              <a:t>Kati Lomma-Ketonen, Visual </a:t>
            </a:r>
            <a:r>
              <a:rPr lang="fi-FI" sz="1400" i="1" dirty="0" err="1">
                <a:solidFill>
                  <a:schemeClr val="bg1"/>
                </a:solidFill>
              </a:rPr>
              <a:t>Animal</a:t>
            </a:r>
            <a:endParaRPr lang="fi-FI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68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BBD6D2D-CDA5-724A-A73F-20462E3ED115}"/>
              </a:ext>
            </a:extLst>
          </p:cNvPr>
          <p:cNvSpPr/>
          <p:nvPr/>
        </p:nvSpPr>
        <p:spPr>
          <a:xfrm>
            <a:off x="8128004" y="0"/>
            <a:ext cx="4063996" cy="68425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fi-FI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FF6202-CFCA-B541-9C4F-938BDA707DA2}"/>
              </a:ext>
            </a:extLst>
          </p:cNvPr>
          <p:cNvSpPr/>
          <p:nvPr/>
        </p:nvSpPr>
        <p:spPr>
          <a:xfrm>
            <a:off x="4064002" y="15431"/>
            <a:ext cx="4063996" cy="68425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fi-FI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47E185-1991-4644-82C5-634675F4F0FA}"/>
              </a:ext>
            </a:extLst>
          </p:cNvPr>
          <p:cNvSpPr/>
          <p:nvPr/>
        </p:nvSpPr>
        <p:spPr>
          <a:xfrm>
            <a:off x="0" y="0"/>
            <a:ext cx="4063996" cy="6842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fi-FI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1E2A926-DC78-6140-8D34-876F06F66D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001" y="0"/>
            <a:ext cx="4063998" cy="3428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604462-011E-BB4B-AA0A-E451D31C0E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36714"/>
            <a:ext cx="4063996" cy="3421285"/>
          </a:xfrm>
          <a:prstGeom prst="rect">
            <a:avLst/>
          </a:prstGeom>
        </p:spPr>
      </p:pic>
      <p:pic>
        <p:nvPicPr>
          <p:cNvPr id="19" name="Picture 18" descr="A group of people standing next to a body of water&#10;&#10;Description automatically generated">
            <a:extLst>
              <a:ext uri="{FF2B5EF4-FFF2-40B4-BE49-F238E27FC236}">
                <a16:creationId xmlns:a16="http://schemas.microsoft.com/office/drawing/2014/main" id="{4EEFEBC6-35F5-2F47-9691-6422B42890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7997" y="3436715"/>
            <a:ext cx="4063997" cy="342128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3AB68FC-0E04-4744-9892-10206C7B2652}"/>
              </a:ext>
            </a:extLst>
          </p:cNvPr>
          <p:cNvSpPr/>
          <p:nvPr/>
        </p:nvSpPr>
        <p:spPr>
          <a:xfrm>
            <a:off x="386861" y="1107633"/>
            <a:ext cx="308316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500" dirty="0">
                <a:solidFill>
                  <a:schemeClr val="bg1"/>
                </a:solidFill>
                <a:latin typeface="Trebuchet MS" panose="020B0703020202090204" pitchFamily="34" charset="0"/>
                <a:cs typeface="MV Boli" panose="02000500030200090000" pitchFamily="2" charset="0"/>
              </a:rPr>
              <a:t>Mitä Itämeren pinnan alta löytyy?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684288E-DD9F-EA40-B8F2-2F1B15054698}"/>
              </a:ext>
            </a:extLst>
          </p:cNvPr>
          <p:cNvSpPr/>
          <p:nvPr/>
        </p:nvSpPr>
        <p:spPr>
          <a:xfrm>
            <a:off x="8493368" y="1107633"/>
            <a:ext cx="330297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i-FI" sz="2500" dirty="0">
                <a:solidFill>
                  <a:schemeClr val="bg1"/>
                </a:solidFill>
                <a:latin typeface="Trebuchet MS" panose="020B0703020202090204" pitchFamily="34" charset="0"/>
                <a:cs typeface="MV Boli" panose="02000500030200090000" pitchFamily="2" charset="0"/>
              </a:rPr>
              <a:t>Mitä sinä voit tehdä Itämeren tilan parantamiseksi?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4C695E-F806-1044-BEC5-5279D105EC07}"/>
              </a:ext>
            </a:extLst>
          </p:cNvPr>
          <p:cNvSpPr/>
          <p:nvPr/>
        </p:nvSpPr>
        <p:spPr>
          <a:xfrm>
            <a:off x="4568086" y="4306995"/>
            <a:ext cx="299329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500" dirty="0">
                <a:solidFill>
                  <a:schemeClr val="bg1"/>
                </a:solidFill>
                <a:latin typeface="Trebuchet MS" panose="020B0703020202090204" pitchFamily="34" charset="0"/>
                <a:cs typeface="MV Boli" panose="02000500030200090000" pitchFamily="2" charset="0"/>
              </a:rPr>
              <a:t>Miten ihmisen toiminta vaikuttaa Itämereen?</a:t>
            </a:r>
          </a:p>
        </p:txBody>
      </p:sp>
      <p:sp>
        <p:nvSpPr>
          <p:cNvPr id="11" name="Tekstiruutu 13">
            <a:extLst>
              <a:ext uri="{FF2B5EF4-FFF2-40B4-BE49-F238E27FC236}">
                <a16:creationId xmlns:a16="http://schemas.microsoft.com/office/drawing/2014/main" id="{64A8A687-9063-464A-B4E3-306717393656}"/>
              </a:ext>
            </a:extLst>
          </p:cNvPr>
          <p:cNvSpPr txBox="1"/>
          <p:nvPr/>
        </p:nvSpPr>
        <p:spPr>
          <a:xfrm>
            <a:off x="217010" y="6362411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Jukka Nurminen</a:t>
            </a:r>
          </a:p>
        </p:txBody>
      </p:sp>
      <p:sp>
        <p:nvSpPr>
          <p:cNvPr id="12" name="Tekstiruutu 13">
            <a:extLst>
              <a:ext uri="{FF2B5EF4-FFF2-40B4-BE49-F238E27FC236}">
                <a16:creationId xmlns:a16="http://schemas.microsoft.com/office/drawing/2014/main" id="{5F4630C2-57A1-5040-9DB5-322905541539}"/>
              </a:ext>
            </a:extLst>
          </p:cNvPr>
          <p:cNvSpPr txBox="1"/>
          <p:nvPr/>
        </p:nvSpPr>
        <p:spPr>
          <a:xfrm>
            <a:off x="10509524" y="6362411"/>
            <a:ext cx="12618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Aino Huotari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B5256E-7D96-FC4B-B38E-025497CCBC71}"/>
              </a:ext>
            </a:extLst>
          </p:cNvPr>
          <p:cNvSpPr/>
          <p:nvPr/>
        </p:nvSpPr>
        <p:spPr>
          <a:xfrm>
            <a:off x="6099879" y="15431"/>
            <a:ext cx="20281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Sami Kiuru, </a:t>
            </a:r>
            <a:r>
              <a:rPr lang="fi-FI" sz="1000" dirty="0" err="1">
                <a:solidFill>
                  <a:schemeClr val="bg1"/>
                </a:solidFill>
              </a:rPr>
              <a:t>Vastavalo.net</a:t>
            </a:r>
            <a:endParaRPr lang="fi-FI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4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9B1593-3A28-B0FE-EB1E-50E8BFB2A0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93"/>
            <a:ext cx="12192000" cy="68546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DB0D9C-91EE-50C3-4BC8-6E6C695EC42A}"/>
              </a:ext>
            </a:extLst>
          </p:cNvPr>
          <p:cNvSpPr txBox="1"/>
          <p:nvPr/>
        </p:nvSpPr>
        <p:spPr>
          <a:xfrm>
            <a:off x="1356360" y="1025937"/>
            <a:ext cx="92354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dirty="0">
                <a:latin typeface="Trebuchet MS" panose="020B0703020202090204" pitchFamily="34" charset="0"/>
                <a:cs typeface="MV Boli" panose="02000500030200090000" pitchFamily="2" charset="0"/>
              </a:rPr>
              <a:t>Mitä tulee mieleen sanasta </a:t>
            </a:r>
          </a:p>
          <a:p>
            <a:pPr algn="ctr"/>
            <a:r>
              <a:rPr lang="fi-FI" sz="5400" dirty="0">
                <a:latin typeface="Trebuchet MS" panose="020B0703020202090204" pitchFamily="34" charset="0"/>
                <a:cs typeface="MV Boli" panose="02000500030200090000" pitchFamily="2" charset="0"/>
              </a:rPr>
              <a:t>ITÄMERI?</a:t>
            </a:r>
            <a:endParaRPr lang="fi-FI" sz="4400" dirty="0">
              <a:latin typeface="Trebuchet MS" panose="020B0703020202090204" pitchFamily="34" charset="0"/>
              <a:cs typeface="MV Boli" panose="02000500030200090000" pitchFamily="2" charset="0"/>
            </a:endParaRPr>
          </a:p>
        </p:txBody>
      </p:sp>
      <p:sp>
        <p:nvSpPr>
          <p:cNvPr id="3" name="Tekstiruutu 13">
            <a:extLst>
              <a:ext uri="{FF2B5EF4-FFF2-40B4-BE49-F238E27FC236}">
                <a16:creationId xmlns:a16="http://schemas.microsoft.com/office/drawing/2014/main" id="{0812FFD6-D717-9110-49D3-CFDC394C4D6D}"/>
              </a:ext>
            </a:extLst>
          </p:cNvPr>
          <p:cNvSpPr txBox="1"/>
          <p:nvPr/>
        </p:nvSpPr>
        <p:spPr>
          <a:xfrm>
            <a:off x="210660" y="6362411"/>
            <a:ext cx="21643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</a:t>
            </a:r>
            <a:r>
              <a:rPr lang="fi-FI" sz="1000" dirty="0" err="1">
                <a:solidFill>
                  <a:schemeClr val="bg1"/>
                </a:solidFill>
              </a:rPr>
              <a:t>Harvepino</a:t>
            </a:r>
            <a:r>
              <a:rPr lang="fi-FI" sz="1000" dirty="0">
                <a:solidFill>
                  <a:schemeClr val="bg1"/>
                </a:solidFill>
              </a:rPr>
              <a:t>, </a:t>
            </a:r>
            <a:r>
              <a:rPr lang="fi-FI" sz="1000" dirty="0" err="1">
                <a:solidFill>
                  <a:schemeClr val="bg1"/>
                </a:solidFill>
              </a:rPr>
              <a:t>istockphoto.com</a:t>
            </a:r>
            <a:endParaRPr lang="fi-FI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5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4DAD7C-191F-E248-A065-4BACDC207C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59" t="6963" r="20602" b="3252"/>
          <a:stretch/>
        </p:blipFill>
        <p:spPr>
          <a:xfrm>
            <a:off x="6103088" y="0"/>
            <a:ext cx="6088912" cy="68580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564799-9E44-C440-AB2E-69C151BFE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DB161A-C568-A146-827D-6D00060443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tabLst>
                <a:tab pos="3238500" algn="l"/>
              </a:tabLst>
            </a:pPr>
            <a:r>
              <a:rPr lang="fi-FI" dirty="0"/>
              <a:t>Itämeren valuma-</a:t>
            </a:r>
            <a:r>
              <a:rPr lang="fi-FI" dirty="0" err="1"/>
              <a:t>aluella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/>
              <a:t>asuu yli 90 miljoonaa </a:t>
            </a:r>
            <a:br>
              <a:rPr lang="fi-FI" dirty="0"/>
            </a:br>
            <a:r>
              <a:rPr lang="fi-FI" dirty="0"/>
              <a:t>ihmistä — myös minä ja sinä  </a:t>
            </a:r>
          </a:p>
          <a:p>
            <a:pPr>
              <a:tabLst>
                <a:tab pos="3238500" algn="l"/>
              </a:tabLst>
            </a:pPr>
            <a:endParaRPr lang="fi-FI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9CE7E3-A821-D34B-B7FD-D6A3BF70A9A5}"/>
              </a:ext>
            </a:extLst>
          </p:cNvPr>
          <p:cNvSpPr/>
          <p:nvPr/>
        </p:nvSpPr>
        <p:spPr>
          <a:xfrm>
            <a:off x="659971" y="2628021"/>
            <a:ext cx="4847693" cy="2879643"/>
          </a:xfrm>
          <a:prstGeom prst="rect">
            <a:avLst/>
          </a:prstGeom>
          <a:solidFill>
            <a:schemeClr val="accent3"/>
          </a:solidFill>
        </p:spPr>
        <p:txBody>
          <a:bodyPr wrap="square" lIns="144000" tIns="216000" rIns="91440" bIns="108000" anchor="t">
            <a:noAutofit/>
          </a:bodyPr>
          <a:lstStyle/>
          <a:p>
            <a:pPr marL="228600" indent="-228600">
              <a:spcBef>
                <a:spcPts val="4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1"/>
                </a:solidFill>
                <a:latin typeface="Trebuchet MS" panose="020B0703020202090204" pitchFamily="34" charset="0"/>
              </a:rPr>
              <a:t>Valuma-alueelta kaikki vesi virtaa järvien ja jokien kautta Itämereen.</a:t>
            </a:r>
          </a:p>
          <a:p>
            <a:pPr marL="228600" indent="-228600">
              <a:spcBef>
                <a:spcPts val="4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1"/>
                </a:solidFill>
                <a:latin typeface="Trebuchet MS" panose="020B0703020202090204" pitchFamily="34" charset="0"/>
              </a:rPr>
              <a:t>Itämeri on erityisen herkkä ihmistoiminnan vaikutuksille</a:t>
            </a:r>
          </a:p>
          <a:p>
            <a:pPr marL="228600" indent="-228600">
              <a:spcBef>
                <a:spcPts val="4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bg1"/>
                </a:solidFill>
                <a:latin typeface="Trebuchet MS" panose="020B0703020202090204" pitchFamily="34" charset="0"/>
              </a:rPr>
              <a:t>Itämeren</a:t>
            </a:r>
            <a:r>
              <a:rPr lang="en-GB" sz="2000" dirty="0">
                <a:solidFill>
                  <a:schemeClr val="bg1"/>
                </a:solidFill>
                <a:latin typeface="Trebuchet MS" panose="020B0703020202090204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Trebuchet MS" panose="020B0703020202090204" pitchFamily="34" charset="0"/>
              </a:rPr>
              <a:t>valuma-alue</a:t>
            </a:r>
            <a:r>
              <a:rPr lang="en-GB" sz="2000" dirty="0">
                <a:solidFill>
                  <a:schemeClr val="bg1"/>
                </a:solidFill>
                <a:latin typeface="Trebuchet MS" panose="020B0703020202090204" pitchFamily="34" charset="0"/>
              </a:rPr>
              <a:t> on </a:t>
            </a:r>
            <a:r>
              <a:rPr lang="en-GB" sz="2000" dirty="0" err="1">
                <a:solidFill>
                  <a:schemeClr val="bg1"/>
                </a:solidFill>
                <a:latin typeface="Trebuchet MS" panose="020B0703020202090204" pitchFamily="34" charset="0"/>
              </a:rPr>
              <a:t>laaja</a:t>
            </a:r>
            <a:r>
              <a:rPr lang="en-GB" sz="2000" dirty="0">
                <a:solidFill>
                  <a:schemeClr val="bg1"/>
                </a:solidFill>
                <a:latin typeface="Trebuchet MS" panose="020B0703020202090204" pitchFamily="34" charset="0"/>
              </a:rPr>
              <a:t>, </a:t>
            </a:r>
            <a:r>
              <a:rPr lang="en-GB" sz="2000" dirty="0" err="1">
                <a:solidFill>
                  <a:schemeClr val="bg1"/>
                </a:solidFill>
                <a:latin typeface="Trebuchet MS" panose="020B0703020202090204" pitchFamily="34" charset="0"/>
              </a:rPr>
              <a:t>neljä</a:t>
            </a:r>
            <a:r>
              <a:rPr lang="en-GB" sz="2000" dirty="0">
                <a:solidFill>
                  <a:schemeClr val="bg1"/>
                </a:solidFill>
                <a:latin typeface="Trebuchet MS" panose="020B0703020202090204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Trebuchet MS" panose="020B0703020202090204" pitchFamily="34" charset="0"/>
              </a:rPr>
              <a:t>kertaa</a:t>
            </a:r>
            <a:r>
              <a:rPr lang="en-GB" sz="2000" dirty="0">
                <a:solidFill>
                  <a:schemeClr val="bg1"/>
                </a:solidFill>
                <a:latin typeface="Trebuchet MS" panose="020B0703020202090204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Trebuchet MS" panose="020B0703020202090204" pitchFamily="34" charset="0"/>
              </a:rPr>
              <a:t>meren</a:t>
            </a:r>
            <a:r>
              <a:rPr lang="en-GB" sz="2000" dirty="0">
                <a:solidFill>
                  <a:schemeClr val="bg1"/>
                </a:solidFill>
                <a:latin typeface="Trebuchet MS" panose="020B0703020202090204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Trebuchet MS" panose="020B0703020202090204" pitchFamily="34" charset="0"/>
              </a:rPr>
              <a:t>pinta-alan</a:t>
            </a:r>
            <a:r>
              <a:rPr lang="en-GB" sz="2000" dirty="0">
                <a:solidFill>
                  <a:schemeClr val="bg1"/>
                </a:solidFill>
                <a:latin typeface="Trebuchet MS" panose="020B0703020202090204" pitchFamily="34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Trebuchet MS" panose="020B0703020202090204" pitchFamily="34" charset="0"/>
              </a:rPr>
              <a:t>kokoinen</a:t>
            </a:r>
            <a:r>
              <a:rPr lang="en-GB" sz="2000" dirty="0">
                <a:solidFill>
                  <a:schemeClr val="bg1"/>
                </a:solidFill>
                <a:latin typeface="Trebuchet MS" panose="020B070302020209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283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fish swimming in water&#10;&#10;Description automatically generated">
            <a:extLst>
              <a:ext uri="{FF2B5EF4-FFF2-40B4-BE49-F238E27FC236}">
                <a16:creationId xmlns:a16="http://schemas.microsoft.com/office/drawing/2014/main" id="{6EF1DF87-CC85-5139-398D-9573F1D67B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201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F7F87F-F41F-D3E5-600A-CF44D098FB96}"/>
              </a:ext>
            </a:extLst>
          </p:cNvPr>
          <p:cNvSpPr/>
          <p:nvPr/>
        </p:nvSpPr>
        <p:spPr>
          <a:xfrm>
            <a:off x="0" y="5084763"/>
            <a:ext cx="12192000" cy="17732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fi-FI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F537A3D-2C53-30DC-95D4-87DA6CC15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75" y="5267775"/>
            <a:ext cx="11125051" cy="1069975"/>
          </a:xfrm>
        </p:spPr>
        <p:txBody>
          <a:bodyPr anchor="ctr" anchorCtr="0"/>
          <a:lstStyle/>
          <a:p>
            <a:r>
              <a:rPr lang="fi-FI" dirty="0">
                <a:solidFill>
                  <a:schemeClr val="bg1"/>
                </a:solidFill>
              </a:rPr>
              <a:t>Mitä Itämeren pinnan alta löytyy?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059A2-F1EF-9E40-A7E7-E7F25C0F6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993" y="6356350"/>
            <a:ext cx="2743200" cy="365125"/>
          </a:xfrm>
        </p:spPr>
        <p:txBody>
          <a:bodyPr/>
          <a:lstStyle/>
          <a:p>
            <a:fld id="{74D31727-65A2-4F4C-ABC2-A092C4F8DEE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kstiruutu 13">
            <a:extLst>
              <a:ext uri="{FF2B5EF4-FFF2-40B4-BE49-F238E27FC236}">
                <a16:creationId xmlns:a16="http://schemas.microsoft.com/office/drawing/2014/main" id="{825B5B26-0F4C-DE44-8E14-2007C50CD527}"/>
              </a:ext>
            </a:extLst>
          </p:cNvPr>
          <p:cNvSpPr txBox="1"/>
          <p:nvPr/>
        </p:nvSpPr>
        <p:spPr>
          <a:xfrm>
            <a:off x="207774" y="6362700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Jukka Nurminen</a:t>
            </a:r>
          </a:p>
        </p:txBody>
      </p:sp>
    </p:spTree>
    <p:extLst>
      <p:ext uri="{BB962C8B-B14F-4D97-AF65-F5344CB8AC3E}">
        <p14:creationId xmlns:p14="http://schemas.microsoft.com/office/powerpoint/2010/main" val="140074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6C7E6D-78C9-8C4C-B015-201BA6653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66" y="0"/>
            <a:ext cx="12244932" cy="6876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27ED7C-7C38-284A-9780-62CE9A28B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D31727-65A2-4F4C-ABC2-A092C4F8DEE2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kstiruutu 13">
            <a:extLst>
              <a:ext uri="{FF2B5EF4-FFF2-40B4-BE49-F238E27FC236}">
                <a16:creationId xmlns:a16="http://schemas.microsoft.com/office/drawing/2014/main" id="{D2F2ACE2-218B-6846-93E8-38FD25810025}"/>
              </a:ext>
            </a:extLst>
          </p:cNvPr>
          <p:cNvSpPr txBox="1"/>
          <p:nvPr/>
        </p:nvSpPr>
        <p:spPr>
          <a:xfrm>
            <a:off x="210660" y="6362411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Jukka Nurminen</a:t>
            </a:r>
          </a:p>
        </p:txBody>
      </p:sp>
    </p:spTree>
    <p:extLst>
      <p:ext uri="{BB962C8B-B14F-4D97-AF65-F5344CB8AC3E}">
        <p14:creationId xmlns:p14="http://schemas.microsoft.com/office/powerpoint/2010/main" val="96261006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frog&#10;&#10;Description automatically generated">
            <a:extLst>
              <a:ext uri="{FF2B5EF4-FFF2-40B4-BE49-F238E27FC236}">
                <a16:creationId xmlns:a16="http://schemas.microsoft.com/office/drawing/2014/main" id="{D0A4DA98-18B0-6844-8DFA-AB4BEDD2D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07C076-F3E6-7840-888D-A0C7B73A7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D31727-65A2-4F4C-ABC2-A092C4F8DEE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ekstiruutu 13">
            <a:extLst>
              <a:ext uri="{FF2B5EF4-FFF2-40B4-BE49-F238E27FC236}">
                <a16:creationId xmlns:a16="http://schemas.microsoft.com/office/drawing/2014/main" id="{1F1031A4-1824-EB62-3359-6CFFFE4D5CEE}"/>
              </a:ext>
            </a:extLst>
          </p:cNvPr>
          <p:cNvSpPr txBox="1"/>
          <p:nvPr/>
        </p:nvSpPr>
        <p:spPr>
          <a:xfrm>
            <a:off x="210660" y="6362411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Kuva: Jukka Nurminen</a:t>
            </a:r>
          </a:p>
        </p:txBody>
      </p:sp>
    </p:spTree>
    <p:extLst>
      <p:ext uri="{BB962C8B-B14F-4D97-AF65-F5344CB8AC3E}">
        <p14:creationId xmlns:p14="http://schemas.microsoft.com/office/powerpoint/2010/main" val="134254906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Custom 7">
      <a:dk1>
        <a:srgbClr val="072059"/>
      </a:dk1>
      <a:lt1>
        <a:srgbClr val="FFFFFF"/>
      </a:lt1>
      <a:dk2>
        <a:srgbClr val="072159"/>
      </a:dk2>
      <a:lt2>
        <a:srgbClr val="072159"/>
      </a:lt2>
      <a:accent1>
        <a:srgbClr val="072159"/>
      </a:accent1>
      <a:accent2>
        <a:srgbClr val="A6F9FF"/>
      </a:accent2>
      <a:accent3>
        <a:srgbClr val="617C5D"/>
      </a:accent3>
      <a:accent4>
        <a:srgbClr val="60BF6B"/>
      </a:accent4>
      <a:accent5>
        <a:srgbClr val="FF6563"/>
      </a:accent5>
      <a:accent6>
        <a:srgbClr val="EFECE2"/>
      </a:accent6>
      <a:hlink>
        <a:srgbClr val="072059"/>
      </a:hlink>
      <a:folHlink>
        <a:srgbClr val="0081B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t" anchorCtr="0"/>
      <a:lstStyle>
        <a:defPPr>
          <a:lnSpc>
            <a:spcPct val="90000"/>
          </a:lnSpc>
          <a:spcAft>
            <a:spcPts val="1000"/>
          </a:spcAft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JNS_template_KLK" id="{C3F2F78A-181A-FB49-8C3C-B7F1088E9674}" vid="{F9B4239A-67E5-CC40-B81D-F948178D76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4958</TotalTime>
  <Words>1395</Words>
  <Application>Microsoft Macintosh PowerPoint</Application>
  <PresentationFormat>Widescreen</PresentationFormat>
  <Paragraphs>231</Paragraphs>
  <Slides>36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-webkit-standard</vt:lpstr>
      <vt:lpstr>Arial</vt:lpstr>
      <vt:lpstr>Calibri</vt:lpstr>
      <vt:lpstr>Lato</vt:lpstr>
      <vt:lpstr>Locator Light</vt:lpstr>
      <vt:lpstr>Trebuchet MS</vt:lpstr>
      <vt:lpstr>Office Theme</vt:lpstr>
      <vt:lpstr>Itämeri on ainutlaatuinen  ja haavoittuvainen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Mitä Itämeren pinnan alta löytyy?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Miten ihmisen toiminta vaikuttaa Itämereen?</vt:lpstr>
      <vt:lpstr>PowerPoint Presentation</vt:lpstr>
      <vt:lpstr>PowerPoint Presentation</vt:lpstr>
      <vt:lpstr>PowerPoint Presentation</vt:lpstr>
      <vt:lpstr>PowerPoint Presentation</vt:lpstr>
      <vt:lpstr>Roska maalla on roska meressä!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Luonto-Liitto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ITÄMERI ON AINUTLAATUINEN  JA HAAVOITTUVAINEN</dc:title>
  <dc:subject/>
  <dc:creator>Kati Lomma-Ketonen</dc:creator>
  <cp:keywords/>
  <dc:description/>
  <cp:lastModifiedBy>Kati Lomma-Ketonen</cp:lastModifiedBy>
  <cp:revision>656</cp:revision>
  <cp:lastPrinted>2019-04-28T15:32:23Z</cp:lastPrinted>
  <dcterms:created xsi:type="dcterms:W3CDTF">2019-04-22T12:10:24Z</dcterms:created>
  <dcterms:modified xsi:type="dcterms:W3CDTF">2023-12-05T08:21:29Z</dcterms:modified>
  <cp:category/>
</cp:coreProperties>
</file>